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  <p:sldMasterId id="2147483660" r:id="rId5"/>
  </p:sldMasterIdLst>
  <p:notesMasterIdLst>
    <p:notesMasterId r:id="rId8"/>
  </p:notesMasterIdLst>
  <p:sldIdLst>
    <p:sldId id="315" r:id="rId6"/>
    <p:sldId id="314" r:id="rId7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4559"/>
  </p:normalViewPr>
  <p:slideViewPr>
    <p:cSldViewPr snapToGrid="0">
      <p:cViewPr varScale="1">
        <p:scale>
          <a:sx n="83" d="100"/>
          <a:sy n="83" d="100"/>
        </p:scale>
        <p:origin x="297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84583-06BE-4045-8519-8B98AD5CFC1F}" type="datetimeFigureOut">
              <a:rPr lang="en-US" smtClean="0"/>
              <a:t>3/24/23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458177-A9D5-7947-ACC2-7405F23EC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55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458177-A9D5-7947-ACC2-7405F23EC5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40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33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6409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73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24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99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18" indent="0" algn="ctr">
              <a:buNone/>
              <a:defRPr sz="1500"/>
            </a:lvl2pPr>
            <a:lvl3pPr marL="685837" indent="0" algn="ctr">
              <a:buNone/>
              <a:defRPr sz="1350"/>
            </a:lvl3pPr>
            <a:lvl4pPr marL="1028755" indent="0" algn="ctr">
              <a:buNone/>
              <a:defRPr sz="1200"/>
            </a:lvl4pPr>
            <a:lvl5pPr marL="1371673" indent="0" algn="ctr">
              <a:buNone/>
              <a:defRPr sz="1200"/>
            </a:lvl5pPr>
            <a:lvl6pPr marL="1714591" indent="0" algn="ctr">
              <a:buNone/>
              <a:defRPr sz="1200"/>
            </a:lvl6pPr>
            <a:lvl7pPr marL="2057510" indent="0" algn="ctr">
              <a:buNone/>
              <a:defRPr sz="1200"/>
            </a:lvl7pPr>
            <a:lvl8pPr marL="2400428" indent="0" algn="ctr">
              <a:buNone/>
              <a:defRPr sz="1200"/>
            </a:lvl8pPr>
            <a:lvl9pPr marL="2743346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96DB-B5FF-F74F-891F-B3DCF5F6BCC7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BECB0-879B-EE48-9E50-09807EE8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488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96DB-B5FF-F74F-891F-B3DCF5F6BCC7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BECB0-879B-EE48-9E50-09807EE8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672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3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5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7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51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4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3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96DB-B5FF-F74F-891F-B3DCF5F6BCC7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BECB0-879B-EE48-9E50-09807EE8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14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96DB-B5FF-F74F-891F-B3DCF5F6BCC7}" type="datetimeFigureOut">
              <a:rPr lang="en-US" smtClean="0"/>
              <a:t>3/24/23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BECB0-879B-EE48-9E50-09807EE8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5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18" indent="0">
              <a:buNone/>
              <a:defRPr sz="1500" b="1"/>
            </a:lvl2pPr>
            <a:lvl3pPr marL="685837" indent="0">
              <a:buNone/>
              <a:defRPr sz="1350" b="1"/>
            </a:lvl3pPr>
            <a:lvl4pPr marL="1028755" indent="0">
              <a:buNone/>
              <a:defRPr sz="1200" b="1"/>
            </a:lvl4pPr>
            <a:lvl5pPr marL="1371673" indent="0">
              <a:buNone/>
              <a:defRPr sz="1200" b="1"/>
            </a:lvl5pPr>
            <a:lvl6pPr marL="1714591" indent="0">
              <a:buNone/>
              <a:defRPr sz="1200" b="1"/>
            </a:lvl6pPr>
            <a:lvl7pPr marL="2057510" indent="0">
              <a:buNone/>
              <a:defRPr sz="1200" b="1"/>
            </a:lvl7pPr>
            <a:lvl8pPr marL="2400428" indent="0">
              <a:buNone/>
              <a:defRPr sz="1200" b="1"/>
            </a:lvl8pPr>
            <a:lvl9pPr marL="2743346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18" indent="0">
              <a:buNone/>
              <a:defRPr sz="1500" b="1"/>
            </a:lvl2pPr>
            <a:lvl3pPr marL="685837" indent="0">
              <a:buNone/>
              <a:defRPr sz="1350" b="1"/>
            </a:lvl3pPr>
            <a:lvl4pPr marL="1028755" indent="0">
              <a:buNone/>
              <a:defRPr sz="1200" b="1"/>
            </a:lvl4pPr>
            <a:lvl5pPr marL="1371673" indent="0">
              <a:buNone/>
              <a:defRPr sz="1200" b="1"/>
            </a:lvl5pPr>
            <a:lvl6pPr marL="1714591" indent="0">
              <a:buNone/>
              <a:defRPr sz="1200" b="1"/>
            </a:lvl6pPr>
            <a:lvl7pPr marL="2057510" indent="0">
              <a:buNone/>
              <a:defRPr sz="1200" b="1"/>
            </a:lvl7pPr>
            <a:lvl8pPr marL="2400428" indent="0">
              <a:buNone/>
              <a:defRPr sz="1200" b="1"/>
            </a:lvl8pPr>
            <a:lvl9pPr marL="2743346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96DB-B5FF-F74F-891F-B3DCF5F6BCC7}" type="datetimeFigureOut">
              <a:rPr lang="en-US" smtClean="0"/>
              <a:t>3/24/23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BECB0-879B-EE48-9E50-09807EE8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318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96DB-B5FF-F74F-891F-B3DCF5F6BCC7}" type="datetimeFigureOut">
              <a:rPr lang="en-US" smtClean="0"/>
              <a:t>3/24/23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BECB0-879B-EE48-9E50-09807EE8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254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96DB-B5FF-F74F-891F-B3DCF5F6BCC7}" type="datetimeFigureOut">
              <a:rPr lang="en-US" smtClean="0"/>
              <a:t>3/24/23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BECB0-879B-EE48-9E50-09807EE8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893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70"/>
            <a:ext cx="3471863" cy="649816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18" indent="0">
              <a:buNone/>
              <a:defRPr sz="1050"/>
            </a:lvl2pPr>
            <a:lvl3pPr marL="685837" indent="0">
              <a:buNone/>
              <a:defRPr sz="900"/>
            </a:lvl3pPr>
            <a:lvl4pPr marL="1028755" indent="0">
              <a:buNone/>
              <a:defRPr sz="750"/>
            </a:lvl4pPr>
            <a:lvl5pPr marL="1371673" indent="0">
              <a:buNone/>
              <a:defRPr sz="750"/>
            </a:lvl5pPr>
            <a:lvl6pPr marL="1714591" indent="0">
              <a:buNone/>
              <a:defRPr sz="750"/>
            </a:lvl6pPr>
            <a:lvl7pPr marL="2057510" indent="0">
              <a:buNone/>
              <a:defRPr sz="750"/>
            </a:lvl7pPr>
            <a:lvl8pPr marL="2400428" indent="0">
              <a:buNone/>
              <a:defRPr sz="750"/>
            </a:lvl8pPr>
            <a:lvl9pPr marL="2743346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96DB-B5FF-F74F-891F-B3DCF5F6BCC7}" type="datetimeFigureOut">
              <a:rPr lang="en-US" smtClean="0"/>
              <a:t>3/24/23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BECB0-879B-EE48-9E50-09807EE8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55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855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70"/>
            <a:ext cx="3471863" cy="6498166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18" indent="0">
              <a:buNone/>
              <a:defRPr sz="2100"/>
            </a:lvl2pPr>
            <a:lvl3pPr marL="685837" indent="0">
              <a:buNone/>
              <a:defRPr sz="1800"/>
            </a:lvl3pPr>
            <a:lvl4pPr marL="1028755" indent="0">
              <a:buNone/>
              <a:defRPr sz="1500"/>
            </a:lvl4pPr>
            <a:lvl5pPr marL="1371673" indent="0">
              <a:buNone/>
              <a:defRPr sz="1500"/>
            </a:lvl5pPr>
            <a:lvl6pPr marL="1714591" indent="0">
              <a:buNone/>
              <a:defRPr sz="1500"/>
            </a:lvl6pPr>
            <a:lvl7pPr marL="2057510" indent="0">
              <a:buNone/>
              <a:defRPr sz="1500"/>
            </a:lvl7pPr>
            <a:lvl8pPr marL="2400428" indent="0">
              <a:buNone/>
              <a:defRPr sz="1500"/>
            </a:lvl8pPr>
            <a:lvl9pPr marL="2743346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18" indent="0">
              <a:buNone/>
              <a:defRPr sz="1050"/>
            </a:lvl2pPr>
            <a:lvl3pPr marL="685837" indent="0">
              <a:buNone/>
              <a:defRPr sz="900"/>
            </a:lvl3pPr>
            <a:lvl4pPr marL="1028755" indent="0">
              <a:buNone/>
              <a:defRPr sz="750"/>
            </a:lvl4pPr>
            <a:lvl5pPr marL="1371673" indent="0">
              <a:buNone/>
              <a:defRPr sz="750"/>
            </a:lvl5pPr>
            <a:lvl6pPr marL="1714591" indent="0">
              <a:buNone/>
              <a:defRPr sz="750"/>
            </a:lvl6pPr>
            <a:lvl7pPr marL="2057510" indent="0">
              <a:buNone/>
              <a:defRPr sz="750"/>
            </a:lvl7pPr>
            <a:lvl8pPr marL="2400428" indent="0">
              <a:buNone/>
              <a:defRPr sz="750"/>
            </a:lvl8pPr>
            <a:lvl9pPr marL="2743346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96DB-B5FF-F74F-891F-B3DCF5F6BCC7}" type="datetimeFigureOut">
              <a:rPr lang="en-US" smtClean="0"/>
              <a:t>3/24/23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BECB0-879B-EE48-9E50-09807EE8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547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96DB-B5FF-F74F-891F-B3DCF5F6BCC7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BECB0-879B-EE48-9E50-09807EE8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02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F96DB-B5FF-F74F-891F-B3DCF5F6BCC7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BECB0-879B-EE48-9E50-09807EE8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93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08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69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967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88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05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72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00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5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F96DB-B5FF-F74F-891F-B3DCF5F6BCC7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BECB0-879B-EE48-9E50-09807EE8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73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37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9" indent="-171459" algn="l" defTabSz="68583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77" indent="-171459" algn="l" defTabSz="68583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96" indent="-171459" algn="l" defTabSz="68583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214" indent="-171459" algn="l" defTabSz="68583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132" indent="-171459" algn="l" defTabSz="68583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051" indent="-171459" algn="l" defTabSz="68583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69" indent="-171459" algn="l" defTabSz="68583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87" indent="-171459" algn="l" defTabSz="68583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805" indent="-171459" algn="l" defTabSz="68583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3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18" algn="l" defTabSz="68583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37" algn="l" defTabSz="68583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55" algn="l" defTabSz="68583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73" algn="l" defTabSz="68583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91" algn="l" defTabSz="68583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510" algn="l" defTabSz="68583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428" algn="l" defTabSz="68583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346" algn="l" defTabSz="68583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00722E5B-2E69-6057-6750-110C373D237D}"/>
              </a:ext>
            </a:extLst>
          </p:cNvPr>
          <p:cNvSpPr txBox="1"/>
          <p:nvPr/>
        </p:nvSpPr>
        <p:spPr>
          <a:xfrm>
            <a:off x="3058355" y="1413014"/>
            <a:ext cx="3637323" cy="323060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241321503">
                  <a:custGeom>
                    <a:avLst/>
                    <a:gdLst>
                      <a:gd name="connsiteX0" fmla="*/ 0 w 3369733"/>
                      <a:gd name="connsiteY0" fmla="*/ 0 h 1015663"/>
                      <a:gd name="connsiteX1" fmla="*/ 561622 w 3369733"/>
                      <a:gd name="connsiteY1" fmla="*/ 0 h 1015663"/>
                      <a:gd name="connsiteX2" fmla="*/ 1022152 w 3369733"/>
                      <a:gd name="connsiteY2" fmla="*/ 0 h 1015663"/>
                      <a:gd name="connsiteX3" fmla="*/ 1583775 w 3369733"/>
                      <a:gd name="connsiteY3" fmla="*/ 0 h 1015663"/>
                      <a:gd name="connsiteX4" fmla="*/ 2078002 w 3369733"/>
                      <a:gd name="connsiteY4" fmla="*/ 0 h 1015663"/>
                      <a:gd name="connsiteX5" fmla="*/ 2639624 w 3369733"/>
                      <a:gd name="connsiteY5" fmla="*/ 0 h 1015663"/>
                      <a:gd name="connsiteX6" fmla="*/ 3369733 w 3369733"/>
                      <a:gd name="connsiteY6" fmla="*/ 0 h 1015663"/>
                      <a:gd name="connsiteX7" fmla="*/ 3369733 w 3369733"/>
                      <a:gd name="connsiteY7" fmla="*/ 507832 h 1015663"/>
                      <a:gd name="connsiteX8" fmla="*/ 3369733 w 3369733"/>
                      <a:gd name="connsiteY8" fmla="*/ 1015663 h 1015663"/>
                      <a:gd name="connsiteX9" fmla="*/ 2740716 w 3369733"/>
                      <a:gd name="connsiteY9" fmla="*/ 1015663 h 1015663"/>
                      <a:gd name="connsiteX10" fmla="*/ 2212791 w 3369733"/>
                      <a:gd name="connsiteY10" fmla="*/ 1015663 h 1015663"/>
                      <a:gd name="connsiteX11" fmla="*/ 1684867 w 3369733"/>
                      <a:gd name="connsiteY11" fmla="*/ 1015663 h 1015663"/>
                      <a:gd name="connsiteX12" fmla="*/ 1224336 w 3369733"/>
                      <a:gd name="connsiteY12" fmla="*/ 1015663 h 1015663"/>
                      <a:gd name="connsiteX13" fmla="*/ 696411 w 3369733"/>
                      <a:gd name="connsiteY13" fmla="*/ 1015663 h 1015663"/>
                      <a:gd name="connsiteX14" fmla="*/ 0 w 3369733"/>
                      <a:gd name="connsiteY14" fmla="*/ 1015663 h 1015663"/>
                      <a:gd name="connsiteX15" fmla="*/ 0 w 3369733"/>
                      <a:gd name="connsiteY15" fmla="*/ 538301 h 1015663"/>
                      <a:gd name="connsiteX16" fmla="*/ 0 w 3369733"/>
                      <a:gd name="connsiteY16" fmla="*/ 0 h 10156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3369733" h="1015663" extrusionOk="0">
                        <a:moveTo>
                          <a:pt x="0" y="0"/>
                        </a:moveTo>
                        <a:cubicBezTo>
                          <a:pt x="164552" y="-44804"/>
                          <a:pt x="294648" y="12172"/>
                          <a:pt x="561622" y="0"/>
                        </a:cubicBezTo>
                        <a:cubicBezTo>
                          <a:pt x="828596" y="-12172"/>
                          <a:pt x="796459" y="22562"/>
                          <a:pt x="1022152" y="0"/>
                        </a:cubicBezTo>
                        <a:cubicBezTo>
                          <a:pt x="1247845" y="-22562"/>
                          <a:pt x="1428093" y="14325"/>
                          <a:pt x="1583775" y="0"/>
                        </a:cubicBezTo>
                        <a:cubicBezTo>
                          <a:pt x="1739457" y="-14325"/>
                          <a:pt x="1867017" y="16978"/>
                          <a:pt x="2078002" y="0"/>
                        </a:cubicBezTo>
                        <a:cubicBezTo>
                          <a:pt x="2288987" y="-16978"/>
                          <a:pt x="2441631" y="28351"/>
                          <a:pt x="2639624" y="0"/>
                        </a:cubicBezTo>
                        <a:cubicBezTo>
                          <a:pt x="2837617" y="-28351"/>
                          <a:pt x="3082248" y="34308"/>
                          <a:pt x="3369733" y="0"/>
                        </a:cubicBezTo>
                        <a:cubicBezTo>
                          <a:pt x="3386414" y="106996"/>
                          <a:pt x="3355214" y="394774"/>
                          <a:pt x="3369733" y="507832"/>
                        </a:cubicBezTo>
                        <a:cubicBezTo>
                          <a:pt x="3384252" y="620890"/>
                          <a:pt x="3309495" y="788946"/>
                          <a:pt x="3369733" y="1015663"/>
                        </a:cubicBezTo>
                        <a:cubicBezTo>
                          <a:pt x="3231015" y="1032027"/>
                          <a:pt x="2890320" y="982921"/>
                          <a:pt x="2740716" y="1015663"/>
                        </a:cubicBezTo>
                        <a:cubicBezTo>
                          <a:pt x="2591112" y="1048405"/>
                          <a:pt x="2358329" y="982305"/>
                          <a:pt x="2212791" y="1015663"/>
                        </a:cubicBezTo>
                        <a:cubicBezTo>
                          <a:pt x="2067253" y="1049021"/>
                          <a:pt x="1919629" y="989593"/>
                          <a:pt x="1684867" y="1015663"/>
                        </a:cubicBezTo>
                        <a:cubicBezTo>
                          <a:pt x="1450105" y="1041733"/>
                          <a:pt x="1336261" y="963913"/>
                          <a:pt x="1224336" y="1015663"/>
                        </a:cubicBezTo>
                        <a:cubicBezTo>
                          <a:pt x="1112411" y="1067413"/>
                          <a:pt x="955841" y="976806"/>
                          <a:pt x="696411" y="1015663"/>
                        </a:cubicBezTo>
                        <a:cubicBezTo>
                          <a:pt x="436982" y="1054520"/>
                          <a:pt x="168463" y="938960"/>
                          <a:pt x="0" y="1015663"/>
                        </a:cubicBezTo>
                        <a:cubicBezTo>
                          <a:pt x="-19474" y="886336"/>
                          <a:pt x="28979" y="687917"/>
                          <a:pt x="0" y="538301"/>
                        </a:cubicBezTo>
                        <a:cubicBezTo>
                          <a:pt x="-28979" y="388685"/>
                          <a:pt x="53373" y="16175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lIns="80682" tIns="40341" rIns="80682" bIns="40341" rtlCol="0" anchor="t">
            <a:spAutoFit/>
          </a:bodyPr>
          <a:lstStyle/>
          <a:p>
            <a:pPr algn="ctr"/>
            <a:r>
              <a:rPr lang="en-US" sz="1412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HELLOSTARBUCKS" panose="02000603000000000000" pitchFamily="2" charset="0"/>
                <a:cs typeface="Times New Roman" panose="02020603050405020304" pitchFamily="18" charset="0"/>
              </a:rPr>
              <a:t>Homework</a:t>
            </a:r>
          </a:p>
          <a:p>
            <a:pPr algn="ctr">
              <a:lnSpc>
                <a:spcPct val="150000"/>
              </a:lnSpc>
            </a:pPr>
            <a:r>
              <a:rPr lang="en-US" sz="1412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HELLOSTARBUCKS" panose="02000603000000000000" pitchFamily="2" charset="0"/>
                <a:cs typeface="Times New Roman" panose="02020603050405020304" pitchFamily="18" charset="0"/>
              </a:rPr>
              <a:t>Monday</a:t>
            </a:r>
          </a:p>
          <a:p>
            <a:pPr marL="252146" indent="-252146">
              <a:buFont typeface="Arial" panose="020B0604020202020204" pitchFamily="34" charset="0"/>
              <a:buChar char="•"/>
            </a:pPr>
            <a:r>
              <a:rPr lang="en-US" sz="1412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ELA: Homework sheet</a:t>
            </a:r>
          </a:p>
          <a:p>
            <a:pPr marL="252146" indent="-252146">
              <a:buFont typeface="Arial" panose="020B0604020202020204" pitchFamily="34" charset="0"/>
              <a:buChar char="•"/>
            </a:pPr>
            <a:r>
              <a:rPr lang="en-US" sz="1412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Math: workbook pg. 255-256</a:t>
            </a:r>
          </a:p>
          <a:p>
            <a:pPr marL="252146" indent="-252146">
              <a:buFont typeface="Arial" panose="020B0604020202020204" pitchFamily="34" charset="0"/>
              <a:buChar char="•"/>
            </a:pPr>
            <a:r>
              <a:rPr lang="en-US" sz="1412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Spelling: Choose from the Tic Tac Toe sheet</a:t>
            </a:r>
          </a:p>
          <a:p>
            <a:pPr algn="ctr">
              <a:lnSpc>
                <a:spcPct val="150000"/>
              </a:lnSpc>
            </a:pPr>
            <a:r>
              <a:rPr lang="en-US" sz="1412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Tuesday</a:t>
            </a:r>
          </a:p>
          <a:p>
            <a:pPr marL="302575" indent="-302575">
              <a:buFont typeface="Arial" panose="020B0604020202020204" pitchFamily="34" charset="0"/>
              <a:buChar char="•"/>
            </a:pPr>
            <a:r>
              <a:rPr lang="en-US" sz="1412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ELA: Homework Sheet</a:t>
            </a:r>
          </a:p>
          <a:p>
            <a:pPr marL="302575" indent="-302575">
              <a:buFont typeface="Arial" panose="020B0604020202020204" pitchFamily="34" charset="0"/>
              <a:buChar char="•"/>
            </a:pPr>
            <a:r>
              <a:rPr lang="en-US" sz="1412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Math: workbook pg. 259-260</a:t>
            </a:r>
          </a:p>
          <a:p>
            <a:pPr marL="302575" indent="-302575">
              <a:buFont typeface="Arial" panose="020B0604020202020204" pitchFamily="34" charset="0"/>
              <a:buChar char="•"/>
            </a:pPr>
            <a:r>
              <a:rPr lang="en-US" sz="1412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Spelling: Choose from the Tic Tac </a:t>
            </a:r>
            <a:r>
              <a:rPr lang="en-US" sz="1412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Toe sheet</a:t>
            </a:r>
            <a:endParaRPr lang="en-US" sz="1412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1412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Thursday</a:t>
            </a:r>
          </a:p>
          <a:p>
            <a:pPr marL="252146" indent="-252146">
              <a:buFont typeface="Arial" panose="020B0604020202020204" pitchFamily="34" charset="0"/>
              <a:buChar char="•"/>
            </a:pPr>
            <a:r>
              <a:rPr lang="en-US" sz="1412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ELA: Homework sheet</a:t>
            </a:r>
          </a:p>
          <a:p>
            <a:pPr marL="252146" indent="-252146">
              <a:buFont typeface="Arial" panose="020B0604020202020204" pitchFamily="34" charset="0"/>
              <a:buChar char="•"/>
            </a:pPr>
            <a:r>
              <a:rPr lang="en-US" sz="1412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Spelling: </a:t>
            </a:r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Study words</a:t>
            </a:r>
          </a:p>
          <a:p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D57440B-E7A3-77E8-7F0C-A230E519F022}"/>
              </a:ext>
            </a:extLst>
          </p:cNvPr>
          <p:cNvSpPr/>
          <p:nvPr/>
        </p:nvSpPr>
        <p:spPr>
          <a:xfrm>
            <a:off x="774206" y="838934"/>
            <a:ext cx="2019795" cy="570386"/>
          </a:xfrm>
          <a:prstGeom prst="rect">
            <a:avLst/>
          </a:prstGeom>
          <a:noFill/>
        </p:spPr>
        <p:txBody>
          <a:bodyPr wrap="none" lIns="80682" tIns="40341" rIns="80682" bIns="40341">
            <a:spAutoFit/>
          </a:bodyPr>
          <a:lstStyle/>
          <a:p>
            <a:pPr algn="ctr"/>
            <a:r>
              <a:rPr lang="en-US" sz="3177" b="1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STARBUCKS" panose="02000603000000000000" pitchFamily="2" charset="0"/>
                <a:ea typeface="HELLOSTARBUCKS" panose="02000603000000000000" pitchFamily="2" charset="0"/>
                <a:cs typeface="Cupcakia" pitchFamily="2" charset="-128"/>
              </a:rPr>
              <a:t>Newsletter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C255D63-B703-39BD-8F68-18E97C886FBC}"/>
              </a:ext>
            </a:extLst>
          </p:cNvPr>
          <p:cNvSpPr txBox="1"/>
          <p:nvPr/>
        </p:nvSpPr>
        <p:spPr>
          <a:xfrm>
            <a:off x="4207009" y="243848"/>
            <a:ext cx="2256957" cy="298773"/>
          </a:xfrm>
          <a:prstGeom prst="rect">
            <a:avLst/>
          </a:prstGeom>
          <a:noFill/>
        </p:spPr>
        <p:txBody>
          <a:bodyPr wrap="square" lIns="80682" tIns="40341" rIns="80682" bIns="40341" rtlCol="0" anchor="t">
            <a:spAutoFit/>
          </a:bodyPr>
          <a:lstStyle/>
          <a:p>
            <a:pPr algn="r"/>
            <a:r>
              <a:rPr lang="en-US" sz="1412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/>
                <a:ea typeface="HELLOSTARBUCKS" panose="02000603000000000000" pitchFamily="2" charset="0"/>
              </a:rPr>
              <a:t>March 27 – 31       </a:t>
            </a:r>
            <a:endParaRPr lang="en-US" sz="1412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entury Gothic"/>
              <a:ea typeface="HELLOSTARBUCKS" panose="02000603000000000000" pitchFamily="2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62C43C6-0A6A-2200-4D45-81CE9E4BDA7F}"/>
              </a:ext>
            </a:extLst>
          </p:cNvPr>
          <p:cNvSpPr/>
          <p:nvPr/>
        </p:nvSpPr>
        <p:spPr>
          <a:xfrm>
            <a:off x="185422" y="126037"/>
            <a:ext cx="4698034" cy="1059110"/>
          </a:xfrm>
          <a:prstGeom prst="rect">
            <a:avLst/>
          </a:prstGeom>
          <a:noFill/>
        </p:spPr>
        <p:txBody>
          <a:bodyPr wrap="square" lIns="80682" tIns="40341" rIns="80682" bIns="40341">
            <a:spAutoFit/>
          </a:bodyPr>
          <a:lstStyle/>
          <a:p>
            <a:pPr algn="ctr"/>
            <a:r>
              <a:rPr lang="en-US" sz="6353" b="1">
                <a:ln w="3175">
                  <a:solidFill>
                    <a:schemeClr val="tx1"/>
                  </a:solidFill>
                </a:ln>
                <a:blipFill dpi="0"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STARBUCKS" panose="02000603000000000000" pitchFamily="2" charset="0"/>
                <a:ea typeface="HELLOSTARBUCKS" panose="02000603000000000000" pitchFamily="2" charset="0"/>
                <a:cs typeface="Cupcakia" pitchFamily="2" charset="-128"/>
              </a:rPr>
              <a:t>First Grade</a:t>
            </a:r>
          </a:p>
        </p:txBody>
      </p:sp>
      <p:pic>
        <p:nvPicPr>
          <p:cNvPr id="6" name="Graphic 5" descr="Snake">
            <a:extLst>
              <a:ext uri="{FF2B5EF4-FFF2-40B4-BE49-F238E27FC236}">
                <a16:creationId xmlns:a16="http://schemas.microsoft.com/office/drawing/2014/main" id="{38EAAA5E-A270-5EC4-9B48-4B5FA84570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07935">
            <a:off x="323566" y="1029538"/>
            <a:ext cx="436481" cy="43648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19E05A5-140C-920E-83D0-7A7D7981BDA1}"/>
              </a:ext>
            </a:extLst>
          </p:cNvPr>
          <p:cNvSpPr txBox="1"/>
          <p:nvPr/>
        </p:nvSpPr>
        <p:spPr>
          <a:xfrm>
            <a:off x="123556" y="1433328"/>
            <a:ext cx="2950821" cy="117904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241321503">
                  <a:custGeom>
                    <a:avLst/>
                    <a:gdLst>
                      <a:gd name="connsiteX0" fmla="*/ 0 w 3369733"/>
                      <a:gd name="connsiteY0" fmla="*/ 0 h 1015663"/>
                      <a:gd name="connsiteX1" fmla="*/ 561622 w 3369733"/>
                      <a:gd name="connsiteY1" fmla="*/ 0 h 1015663"/>
                      <a:gd name="connsiteX2" fmla="*/ 1022152 w 3369733"/>
                      <a:gd name="connsiteY2" fmla="*/ 0 h 1015663"/>
                      <a:gd name="connsiteX3" fmla="*/ 1583775 w 3369733"/>
                      <a:gd name="connsiteY3" fmla="*/ 0 h 1015663"/>
                      <a:gd name="connsiteX4" fmla="*/ 2078002 w 3369733"/>
                      <a:gd name="connsiteY4" fmla="*/ 0 h 1015663"/>
                      <a:gd name="connsiteX5" fmla="*/ 2639624 w 3369733"/>
                      <a:gd name="connsiteY5" fmla="*/ 0 h 1015663"/>
                      <a:gd name="connsiteX6" fmla="*/ 3369733 w 3369733"/>
                      <a:gd name="connsiteY6" fmla="*/ 0 h 1015663"/>
                      <a:gd name="connsiteX7" fmla="*/ 3369733 w 3369733"/>
                      <a:gd name="connsiteY7" fmla="*/ 507832 h 1015663"/>
                      <a:gd name="connsiteX8" fmla="*/ 3369733 w 3369733"/>
                      <a:gd name="connsiteY8" fmla="*/ 1015663 h 1015663"/>
                      <a:gd name="connsiteX9" fmla="*/ 2740716 w 3369733"/>
                      <a:gd name="connsiteY9" fmla="*/ 1015663 h 1015663"/>
                      <a:gd name="connsiteX10" fmla="*/ 2212791 w 3369733"/>
                      <a:gd name="connsiteY10" fmla="*/ 1015663 h 1015663"/>
                      <a:gd name="connsiteX11" fmla="*/ 1684867 w 3369733"/>
                      <a:gd name="connsiteY11" fmla="*/ 1015663 h 1015663"/>
                      <a:gd name="connsiteX12" fmla="*/ 1224336 w 3369733"/>
                      <a:gd name="connsiteY12" fmla="*/ 1015663 h 1015663"/>
                      <a:gd name="connsiteX13" fmla="*/ 696411 w 3369733"/>
                      <a:gd name="connsiteY13" fmla="*/ 1015663 h 1015663"/>
                      <a:gd name="connsiteX14" fmla="*/ 0 w 3369733"/>
                      <a:gd name="connsiteY14" fmla="*/ 1015663 h 1015663"/>
                      <a:gd name="connsiteX15" fmla="*/ 0 w 3369733"/>
                      <a:gd name="connsiteY15" fmla="*/ 538301 h 1015663"/>
                      <a:gd name="connsiteX16" fmla="*/ 0 w 3369733"/>
                      <a:gd name="connsiteY16" fmla="*/ 0 h 10156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3369733" h="1015663" extrusionOk="0">
                        <a:moveTo>
                          <a:pt x="0" y="0"/>
                        </a:moveTo>
                        <a:cubicBezTo>
                          <a:pt x="164552" y="-44804"/>
                          <a:pt x="294648" y="12172"/>
                          <a:pt x="561622" y="0"/>
                        </a:cubicBezTo>
                        <a:cubicBezTo>
                          <a:pt x="828596" y="-12172"/>
                          <a:pt x="796459" y="22562"/>
                          <a:pt x="1022152" y="0"/>
                        </a:cubicBezTo>
                        <a:cubicBezTo>
                          <a:pt x="1247845" y="-22562"/>
                          <a:pt x="1428093" y="14325"/>
                          <a:pt x="1583775" y="0"/>
                        </a:cubicBezTo>
                        <a:cubicBezTo>
                          <a:pt x="1739457" y="-14325"/>
                          <a:pt x="1867017" y="16978"/>
                          <a:pt x="2078002" y="0"/>
                        </a:cubicBezTo>
                        <a:cubicBezTo>
                          <a:pt x="2288987" y="-16978"/>
                          <a:pt x="2441631" y="28351"/>
                          <a:pt x="2639624" y="0"/>
                        </a:cubicBezTo>
                        <a:cubicBezTo>
                          <a:pt x="2837617" y="-28351"/>
                          <a:pt x="3082248" y="34308"/>
                          <a:pt x="3369733" y="0"/>
                        </a:cubicBezTo>
                        <a:cubicBezTo>
                          <a:pt x="3386414" y="106996"/>
                          <a:pt x="3355214" y="394774"/>
                          <a:pt x="3369733" y="507832"/>
                        </a:cubicBezTo>
                        <a:cubicBezTo>
                          <a:pt x="3384252" y="620890"/>
                          <a:pt x="3309495" y="788946"/>
                          <a:pt x="3369733" y="1015663"/>
                        </a:cubicBezTo>
                        <a:cubicBezTo>
                          <a:pt x="3231015" y="1032027"/>
                          <a:pt x="2890320" y="982921"/>
                          <a:pt x="2740716" y="1015663"/>
                        </a:cubicBezTo>
                        <a:cubicBezTo>
                          <a:pt x="2591112" y="1048405"/>
                          <a:pt x="2358329" y="982305"/>
                          <a:pt x="2212791" y="1015663"/>
                        </a:cubicBezTo>
                        <a:cubicBezTo>
                          <a:pt x="2067253" y="1049021"/>
                          <a:pt x="1919629" y="989593"/>
                          <a:pt x="1684867" y="1015663"/>
                        </a:cubicBezTo>
                        <a:cubicBezTo>
                          <a:pt x="1450105" y="1041733"/>
                          <a:pt x="1336261" y="963913"/>
                          <a:pt x="1224336" y="1015663"/>
                        </a:cubicBezTo>
                        <a:cubicBezTo>
                          <a:pt x="1112411" y="1067413"/>
                          <a:pt x="955841" y="976806"/>
                          <a:pt x="696411" y="1015663"/>
                        </a:cubicBezTo>
                        <a:cubicBezTo>
                          <a:pt x="436982" y="1054520"/>
                          <a:pt x="168463" y="938960"/>
                          <a:pt x="0" y="1015663"/>
                        </a:cubicBezTo>
                        <a:cubicBezTo>
                          <a:pt x="-19474" y="886336"/>
                          <a:pt x="28979" y="687917"/>
                          <a:pt x="0" y="538301"/>
                        </a:cubicBezTo>
                        <a:cubicBezTo>
                          <a:pt x="-28979" y="388685"/>
                          <a:pt x="53373" y="16175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65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STARBUCKS" panose="02000603000000000000" pitchFamily="2" charset="0"/>
                <a:ea typeface="HELLOSTARBUCKS" panose="02000603000000000000" pitchFamily="2" charset="0"/>
              </a:rPr>
              <a:t>Events</a:t>
            </a:r>
          </a:p>
          <a:p>
            <a:pPr algn="ctr"/>
            <a:r>
              <a:rPr lang="en-US" sz="1324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HELLODOODLEPRINT" panose="02000603000000000000" pitchFamily="2" charset="0"/>
              </a:rPr>
              <a:t>Good Friday- No School April 7</a:t>
            </a:r>
          </a:p>
          <a:p>
            <a:pPr algn="ctr"/>
            <a:r>
              <a:rPr lang="en-US" sz="1324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HELLODOODLEPRINT" panose="02000603000000000000" pitchFamily="2" charset="0"/>
              </a:rPr>
              <a:t>Easter Holiday - No School April 10</a:t>
            </a:r>
          </a:p>
          <a:p>
            <a:pPr algn="ctr"/>
            <a:endParaRPr lang="en-US" sz="1324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  <a:ea typeface="HELLODOODLEPRINT" panose="02000603000000000000" pitchFamily="2" charset="0"/>
            </a:endParaRPr>
          </a:p>
          <a:p>
            <a:pPr algn="ctr"/>
            <a:endParaRPr lang="en-US" sz="1324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  <a:ea typeface="HELLODOODLEPRINT" panose="02000603000000000000" pitchFamily="2" charset="0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8DB386AA-61B2-4BE7-F33B-7637575007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7407939"/>
            <a:ext cx="6858000" cy="138490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3FFB31F-FE34-167E-BDBE-12F8BAAAE7A6}"/>
              </a:ext>
            </a:extLst>
          </p:cNvPr>
          <p:cNvSpPr txBox="1"/>
          <p:nvPr/>
        </p:nvSpPr>
        <p:spPr>
          <a:xfrm>
            <a:off x="139573" y="4062940"/>
            <a:ext cx="2909768" cy="165660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241321503">
                  <a:custGeom>
                    <a:avLst/>
                    <a:gdLst>
                      <a:gd name="connsiteX0" fmla="*/ 0 w 3369733"/>
                      <a:gd name="connsiteY0" fmla="*/ 0 h 1015663"/>
                      <a:gd name="connsiteX1" fmla="*/ 561622 w 3369733"/>
                      <a:gd name="connsiteY1" fmla="*/ 0 h 1015663"/>
                      <a:gd name="connsiteX2" fmla="*/ 1022152 w 3369733"/>
                      <a:gd name="connsiteY2" fmla="*/ 0 h 1015663"/>
                      <a:gd name="connsiteX3" fmla="*/ 1583775 w 3369733"/>
                      <a:gd name="connsiteY3" fmla="*/ 0 h 1015663"/>
                      <a:gd name="connsiteX4" fmla="*/ 2078002 w 3369733"/>
                      <a:gd name="connsiteY4" fmla="*/ 0 h 1015663"/>
                      <a:gd name="connsiteX5" fmla="*/ 2639624 w 3369733"/>
                      <a:gd name="connsiteY5" fmla="*/ 0 h 1015663"/>
                      <a:gd name="connsiteX6" fmla="*/ 3369733 w 3369733"/>
                      <a:gd name="connsiteY6" fmla="*/ 0 h 1015663"/>
                      <a:gd name="connsiteX7" fmla="*/ 3369733 w 3369733"/>
                      <a:gd name="connsiteY7" fmla="*/ 507832 h 1015663"/>
                      <a:gd name="connsiteX8" fmla="*/ 3369733 w 3369733"/>
                      <a:gd name="connsiteY8" fmla="*/ 1015663 h 1015663"/>
                      <a:gd name="connsiteX9" fmla="*/ 2740716 w 3369733"/>
                      <a:gd name="connsiteY9" fmla="*/ 1015663 h 1015663"/>
                      <a:gd name="connsiteX10" fmla="*/ 2212791 w 3369733"/>
                      <a:gd name="connsiteY10" fmla="*/ 1015663 h 1015663"/>
                      <a:gd name="connsiteX11" fmla="*/ 1684867 w 3369733"/>
                      <a:gd name="connsiteY11" fmla="*/ 1015663 h 1015663"/>
                      <a:gd name="connsiteX12" fmla="*/ 1224336 w 3369733"/>
                      <a:gd name="connsiteY12" fmla="*/ 1015663 h 1015663"/>
                      <a:gd name="connsiteX13" fmla="*/ 696411 w 3369733"/>
                      <a:gd name="connsiteY13" fmla="*/ 1015663 h 1015663"/>
                      <a:gd name="connsiteX14" fmla="*/ 0 w 3369733"/>
                      <a:gd name="connsiteY14" fmla="*/ 1015663 h 1015663"/>
                      <a:gd name="connsiteX15" fmla="*/ 0 w 3369733"/>
                      <a:gd name="connsiteY15" fmla="*/ 538301 h 1015663"/>
                      <a:gd name="connsiteX16" fmla="*/ 0 w 3369733"/>
                      <a:gd name="connsiteY16" fmla="*/ 0 h 10156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3369733" h="1015663" extrusionOk="0">
                        <a:moveTo>
                          <a:pt x="0" y="0"/>
                        </a:moveTo>
                        <a:cubicBezTo>
                          <a:pt x="164552" y="-44804"/>
                          <a:pt x="294648" y="12172"/>
                          <a:pt x="561622" y="0"/>
                        </a:cubicBezTo>
                        <a:cubicBezTo>
                          <a:pt x="828596" y="-12172"/>
                          <a:pt x="796459" y="22562"/>
                          <a:pt x="1022152" y="0"/>
                        </a:cubicBezTo>
                        <a:cubicBezTo>
                          <a:pt x="1247845" y="-22562"/>
                          <a:pt x="1428093" y="14325"/>
                          <a:pt x="1583775" y="0"/>
                        </a:cubicBezTo>
                        <a:cubicBezTo>
                          <a:pt x="1739457" y="-14325"/>
                          <a:pt x="1867017" y="16978"/>
                          <a:pt x="2078002" y="0"/>
                        </a:cubicBezTo>
                        <a:cubicBezTo>
                          <a:pt x="2288987" y="-16978"/>
                          <a:pt x="2441631" y="28351"/>
                          <a:pt x="2639624" y="0"/>
                        </a:cubicBezTo>
                        <a:cubicBezTo>
                          <a:pt x="2837617" y="-28351"/>
                          <a:pt x="3082248" y="34308"/>
                          <a:pt x="3369733" y="0"/>
                        </a:cubicBezTo>
                        <a:cubicBezTo>
                          <a:pt x="3386414" y="106996"/>
                          <a:pt x="3355214" y="394774"/>
                          <a:pt x="3369733" y="507832"/>
                        </a:cubicBezTo>
                        <a:cubicBezTo>
                          <a:pt x="3384252" y="620890"/>
                          <a:pt x="3309495" y="788946"/>
                          <a:pt x="3369733" y="1015663"/>
                        </a:cubicBezTo>
                        <a:cubicBezTo>
                          <a:pt x="3231015" y="1032027"/>
                          <a:pt x="2890320" y="982921"/>
                          <a:pt x="2740716" y="1015663"/>
                        </a:cubicBezTo>
                        <a:cubicBezTo>
                          <a:pt x="2591112" y="1048405"/>
                          <a:pt x="2358329" y="982305"/>
                          <a:pt x="2212791" y="1015663"/>
                        </a:cubicBezTo>
                        <a:cubicBezTo>
                          <a:pt x="2067253" y="1049021"/>
                          <a:pt x="1919629" y="989593"/>
                          <a:pt x="1684867" y="1015663"/>
                        </a:cubicBezTo>
                        <a:cubicBezTo>
                          <a:pt x="1450105" y="1041733"/>
                          <a:pt x="1336261" y="963913"/>
                          <a:pt x="1224336" y="1015663"/>
                        </a:cubicBezTo>
                        <a:cubicBezTo>
                          <a:pt x="1112411" y="1067413"/>
                          <a:pt x="955841" y="976806"/>
                          <a:pt x="696411" y="1015663"/>
                        </a:cubicBezTo>
                        <a:cubicBezTo>
                          <a:pt x="436982" y="1054520"/>
                          <a:pt x="168463" y="938960"/>
                          <a:pt x="0" y="1015663"/>
                        </a:cubicBezTo>
                        <a:cubicBezTo>
                          <a:pt x="-19474" y="886336"/>
                          <a:pt x="28979" y="687917"/>
                          <a:pt x="0" y="538301"/>
                        </a:cubicBezTo>
                        <a:cubicBezTo>
                          <a:pt x="-28979" y="388685"/>
                          <a:pt x="53373" y="16175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765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STARBUCKS" panose="02000603000000000000" pitchFamily="2" charset="0"/>
                <a:ea typeface="HELLOSTARBUCKS" panose="02000603000000000000" pitchFamily="2" charset="0"/>
              </a:rPr>
              <a:t>Math Skills</a:t>
            </a:r>
          </a:p>
          <a:p>
            <a:pPr algn="ctr"/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STARBUCKS" panose="02000603000000000000" pitchFamily="2" charset="0"/>
                <a:ea typeface="HELLOSTARBUCKS" panose="02000603000000000000" pitchFamily="2" charset="0"/>
              </a:rPr>
              <a:t>Understand putting shapes together</a:t>
            </a:r>
          </a:p>
          <a:p>
            <a:pPr algn="ctr"/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STARBUCKS" panose="02000603000000000000" pitchFamily="2" charset="0"/>
                <a:ea typeface="HELLOSTARBUCKS" panose="02000603000000000000" pitchFamily="2" charset="0"/>
              </a:rPr>
              <a:t>Understand breaking shapes apart</a:t>
            </a:r>
            <a:endParaRPr lang="en-US" sz="1765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LOSTARBUCKS" panose="02000603000000000000" pitchFamily="2" charset="0"/>
              <a:ea typeface="HELLOSTARBUCKS" panose="02000603000000000000" pitchFamily="2" charset="0"/>
            </a:endParaRPr>
          </a:p>
          <a:p>
            <a:pPr algn="ctr"/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STARBUCKS" panose="02000603000000000000" pitchFamily="2" charset="0"/>
                <a:ea typeface="HELLOSTARBUCKS" panose="02000603000000000000" pitchFamily="2" charset="0"/>
              </a:rPr>
              <a:t>Lesson Quiz 27</a:t>
            </a:r>
          </a:p>
          <a:p>
            <a:pPr algn="ctr"/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STARBUCKS" panose="02000603000000000000" pitchFamily="2" charset="0"/>
                <a:ea typeface="HELLOSTARBUCKS" panose="02000603000000000000" pitchFamily="2" charset="0"/>
              </a:rPr>
              <a:t>Unit 6 test</a:t>
            </a:r>
          </a:p>
          <a:p>
            <a:pPr algn="ctr"/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STARBUCKS" panose="02000603000000000000" pitchFamily="2" charset="0"/>
                <a:ea typeface="HELLOSTARBUCKS" panose="02000603000000000000" pitchFamily="2" charset="0"/>
              </a:rPr>
              <a:t>-1 subtraction test</a:t>
            </a:r>
          </a:p>
          <a:p>
            <a:pPr algn="ctr"/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LOSTARBUCKS" panose="02000603000000000000" pitchFamily="2" charset="0"/>
              <a:ea typeface="HELLOSTARBUCKS" panose="02000603000000000000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A79FFEC-B507-58DB-2F13-4360B37FC4C8}"/>
              </a:ext>
            </a:extLst>
          </p:cNvPr>
          <p:cNvSpPr txBox="1"/>
          <p:nvPr/>
        </p:nvSpPr>
        <p:spPr>
          <a:xfrm>
            <a:off x="3302945" y="5815769"/>
            <a:ext cx="3161021" cy="66248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endParaRPr lang="en-US" sz="1235" b="1">
              <a:latin typeface="Century Gothic" panose="020B0502020202020204" pitchFamily="34" charset="0"/>
            </a:endParaRPr>
          </a:p>
          <a:p>
            <a:r>
              <a:rPr lang="en-US" sz="1235">
                <a:latin typeface="Century Gothic" panose="020B0502020202020204" pitchFamily="34" charset="0"/>
              </a:rPr>
              <a:t> </a:t>
            </a:r>
          </a:p>
          <a:p>
            <a:pPr marL="252146" indent="-252146">
              <a:buFont typeface="Arial" panose="020B0604020202020204" pitchFamily="34" charset="0"/>
              <a:buChar char="•"/>
            </a:pPr>
            <a:endParaRPr lang="en-US" sz="1235">
              <a:latin typeface="Century Gothic" panose="020B0502020202020204" pitchFamily="34" charset="0"/>
            </a:endParaRPr>
          </a:p>
          <a:p>
            <a:endParaRPr lang="en-US" sz="1235">
              <a:latin typeface="Century Gothic" panose="020B0502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B1F991-F568-0AE5-0981-044B7723EF0F}"/>
              </a:ext>
            </a:extLst>
          </p:cNvPr>
          <p:cNvSpPr txBox="1"/>
          <p:nvPr/>
        </p:nvSpPr>
        <p:spPr>
          <a:xfrm>
            <a:off x="4662547" y="5484076"/>
            <a:ext cx="1970962" cy="1194852"/>
          </a:xfrm>
          <a:prstGeom prst="rect">
            <a:avLst/>
          </a:prstGeom>
          <a:noFill/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241321503">
                  <a:custGeom>
                    <a:avLst/>
                    <a:gdLst>
                      <a:gd name="connsiteX0" fmla="*/ 0 w 3369733"/>
                      <a:gd name="connsiteY0" fmla="*/ 0 h 1015663"/>
                      <a:gd name="connsiteX1" fmla="*/ 561622 w 3369733"/>
                      <a:gd name="connsiteY1" fmla="*/ 0 h 1015663"/>
                      <a:gd name="connsiteX2" fmla="*/ 1022152 w 3369733"/>
                      <a:gd name="connsiteY2" fmla="*/ 0 h 1015663"/>
                      <a:gd name="connsiteX3" fmla="*/ 1583775 w 3369733"/>
                      <a:gd name="connsiteY3" fmla="*/ 0 h 1015663"/>
                      <a:gd name="connsiteX4" fmla="*/ 2078002 w 3369733"/>
                      <a:gd name="connsiteY4" fmla="*/ 0 h 1015663"/>
                      <a:gd name="connsiteX5" fmla="*/ 2639624 w 3369733"/>
                      <a:gd name="connsiteY5" fmla="*/ 0 h 1015663"/>
                      <a:gd name="connsiteX6" fmla="*/ 3369733 w 3369733"/>
                      <a:gd name="connsiteY6" fmla="*/ 0 h 1015663"/>
                      <a:gd name="connsiteX7" fmla="*/ 3369733 w 3369733"/>
                      <a:gd name="connsiteY7" fmla="*/ 507832 h 1015663"/>
                      <a:gd name="connsiteX8" fmla="*/ 3369733 w 3369733"/>
                      <a:gd name="connsiteY8" fmla="*/ 1015663 h 1015663"/>
                      <a:gd name="connsiteX9" fmla="*/ 2740716 w 3369733"/>
                      <a:gd name="connsiteY9" fmla="*/ 1015663 h 1015663"/>
                      <a:gd name="connsiteX10" fmla="*/ 2212791 w 3369733"/>
                      <a:gd name="connsiteY10" fmla="*/ 1015663 h 1015663"/>
                      <a:gd name="connsiteX11" fmla="*/ 1684867 w 3369733"/>
                      <a:gd name="connsiteY11" fmla="*/ 1015663 h 1015663"/>
                      <a:gd name="connsiteX12" fmla="*/ 1224336 w 3369733"/>
                      <a:gd name="connsiteY12" fmla="*/ 1015663 h 1015663"/>
                      <a:gd name="connsiteX13" fmla="*/ 696411 w 3369733"/>
                      <a:gd name="connsiteY13" fmla="*/ 1015663 h 1015663"/>
                      <a:gd name="connsiteX14" fmla="*/ 0 w 3369733"/>
                      <a:gd name="connsiteY14" fmla="*/ 1015663 h 1015663"/>
                      <a:gd name="connsiteX15" fmla="*/ 0 w 3369733"/>
                      <a:gd name="connsiteY15" fmla="*/ 538301 h 1015663"/>
                      <a:gd name="connsiteX16" fmla="*/ 0 w 3369733"/>
                      <a:gd name="connsiteY16" fmla="*/ 0 h 10156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3369733" h="1015663" extrusionOk="0">
                        <a:moveTo>
                          <a:pt x="0" y="0"/>
                        </a:moveTo>
                        <a:cubicBezTo>
                          <a:pt x="164552" y="-44804"/>
                          <a:pt x="294648" y="12172"/>
                          <a:pt x="561622" y="0"/>
                        </a:cubicBezTo>
                        <a:cubicBezTo>
                          <a:pt x="828596" y="-12172"/>
                          <a:pt x="796459" y="22562"/>
                          <a:pt x="1022152" y="0"/>
                        </a:cubicBezTo>
                        <a:cubicBezTo>
                          <a:pt x="1247845" y="-22562"/>
                          <a:pt x="1428093" y="14325"/>
                          <a:pt x="1583775" y="0"/>
                        </a:cubicBezTo>
                        <a:cubicBezTo>
                          <a:pt x="1739457" y="-14325"/>
                          <a:pt x="1867017" y="16978"/>
                          <a:pt x="2078002" y="0"/>
                        </a:cubicBezTo>
                        <a:cubicBezTo>
                          <a:pt x="2288987" y="-16978"/>
                          <a:pt x="2441631" y="28351"/>
                          <a:pt x="2639624" y="0"/>
                        </a:cubicBezTo>
                        <a:cubicBezTo>
                          <a:pt x="2837617" y="-28351"/>
                          <a:pt x="3082248" y="34308"/>
                          <a:pt x="3369733" y="0"/>
                        </a:cubicBezTo>
                        <a:cubicBezTo>
                          <a:pt x="3386414" y="106996"/>
                          <a:pt x="3355214" y="394774"/>
                          <a:pt x="3369733" y="507832"/>
                        </a:cubicBezTo>
                        <a:cubicBezTo>
                          <a:pt x="3384252" y="620890"/>
                          <a:pt x="3309495" y="788946"/>
                          <a:pt x="3369733" y="1015663"/>
                        </a:cubicBezTo>
                        <a:cubicBezTo>
                          <a:pt x="3231015" y="1032027"/>
                          <a:pt x="2890320" y="982921"/>
                          <a:pt x="2740716" y="1015663"/>
                        </a:cubicBezTo>
                        <a:cubicBezTo>
                          <a:pt x="2591112" y="1048405"/>
                          <a:pt x="2358329" y="982305"/>
                          <a:pt x="2212791" y="1015663"/>
                        </a:cubicBezTo>
                        <a:cubicBezTo>
                          <a:pt x="2067253" y="1049021"/>
                          <a:pt x="1919629" y="989593"/>
                          <a:pt x="1684867" y="1015663"/>
                        </a:cubicBezTo>
                        <a:cubicBezTo>
                          <a:pt x="1450105" y="1041733"/>
                          <a:pt x="1336261" y="963913"/>
                          <a:pt x="1224336" y="1015663"/>
                        </a:cubicBezTo>
                        <a:cubicBezTo>
                          <a:pt x="1112411" y="1067413"/>
                          <a:pt x="955841" y="976806"/>
                          <a:pt x="696411" y="1015663"/>
                        </a:cubicBezTo>
                        <a:cubicBezTo>
                          <a:pt x="436982" y="1054520"/>
                          <a:pt x="168463" y="938960"/>
                          <a:pt x="0" y="1015663"/>
                        </a:cubicBezTo>
                        <a:cubicBezTo>
                          <a:pt x="-19474" y="886336"/>
                          <a:pt x="28979" y="687917"/>
                          <a:pt x="0" y="538301"/>
                        </a:cubicBezTo>
                        <a:cubicBezTo>
                          <a:pt x="-28979" y="388685"/>
                          <a:pt x="53373" y="16175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lIns="80682" tIns="40341" rIns="80682" bIns="40341" rtlCol="0" anchor="t">
            <a:spAutoFit/>
          </a:bodyPr>
          <a:lstStyle/>
          <a:p>
            <a:pPr algn="ctr"/>
            <a:r>
              <a:rPr lang="en-US" sz="1765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STARBUCKS" panose="02000603000000000000" pitchFamily="2" charset="0"/>
                <a:ea typeface="HELLOSTARBUCKS" panose="02000603000000000000" pitchFamily="2" charset="0"/>
              </a:rPr>
              <a:t>Weekly Assessments</a:t>
            </a:r>
            <a:endParaRPr lang="en-US" sz="1235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LODOODLEPRINT" panose="02000603000000000000" pitchFamily="2" charset="0"/>
              <a:ea typeface="HELLODOODLEPRINT" panose="02000603000000000000" pitchFamily="2" charset="0"/>
            </a:endParaRPr>
          </a:p>
          <a:p>
            <a:pPr algn="ctr"/>
            <a:r>
              <a:rPr lang="en-US" sz="1235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DOODLEPRINT" panose="02000603000000000000" pitchFamily="2" charset="0"/>
                <a:ea typeface="HELLODOODLEPRINT" panose="02000603000000000000" pitchFamily="2" charset="0"/>
              </a:rPr>
              <a:t>ELA: Spelling Test</a:t>
            </a:r>
          </a:p>
          <a:p>
            <a:pPr algn="ctr"/>
            <a:r>
              <a:rPr lang="en-US" sz="1235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DOODLEPRINT" panose="02000603000000000000" pitchFamily="2" charset="0"/>
                <a:ea typeface="HELLODOODLEPRINT" panose="02000603000000000000" pitchFamily="2" charset="0"/>
              </a:rPr>
              <a:t>Sight Word Check</a:t>
            </a:r>
          </a:p>
          <a:p>
            <a:pPr algn="ctr"/>
            <a:r>
              <a:rPr lang="en-US" sz="1235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DOODLEPRINT" panose="02000603000000000000" pitchFamily="2" charset="0"/>
                <a:ea typeface="HELLODOODLEPRINT" panose="02000603000000000000" pitchFamily="2" charset="0"/>
              </a:rPr>
              <a:t>CWPM  Fluency Test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A12218-ED20-A318-54DB-96292399DCED}"/>
              </a:ext>
            </a:extLst>
          </p:cNvPr>
          <p:cNvSpPr txBox="1"/>
          <p:nvPr/>
        </p:nvSpPr>
        <p:spPr>
          <a:xfrm>
            <a:off x="130559" y="2622504"/>
            <a:ext cx="2918782" cy="143030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241321503">
                  <a:custGeom>
                    <a:avLst/>
                    <a:gdLst>
                      <a:gd name="connsiteX0" fmla="*/ 0 w 3369733"/>
                      <a:gd name="connsiteY0" fmla="*/ 0 h 1015663"/>
                      <a:gd name="connsiteX1" fmla="*/ 561622 w 3369733"/>
                      <a:gd name="connsiteY1" fmla="*/ 0 h 1015663"/>
                      <a:gd name="connsiteX2" fmla="*/ 1022152 w 3369733"/>
                      <a:gd name="connsiteY2" fmla="*/ 0 h 1015663"/>
                      <a:gd name="connsiteX3" fmla="*/ 1583775 w 3369733"/>
                      <a:gd name="connsiteY3" fmla="*/ 0 h 1015663"/>
                      <a:gd name="connsiteX4" fmla="*/ 2078002 w 3369733"/>
                      <a:gd name="connsiteY4" fmla="*/ 0 h 1015663"/>
                      <a:gd name="connsiteX5" fmla="*/ 2639624 w 3369733"/>
                      <a:gd name="connsiteY5" fmla="*/ 0 h 1015663"/>
                      <a:gd name="connsiteX6" fmla="*/ 3369733 w 3369733"/>
                      <a:gd name="connsiteY6" fmla="*/ 0 h 1015663"/>
                      <a:gd name="connsiteX7" fmla="*/ 3369733 w 3369733"/>
                      <a:gd name="connsiteY7" fmla="*/ 507832 h 1015663"/>
                      <a:gd name="connsiteX8" fmla="*/ 3369733 w 3369733"/>
                      <a:gd name="connsiteY8" fmla="*/ 1015663 h 1015663"/>
                      <a:gd name="connsiteX9" fmla="*/ 2740716 w 3369733"/>
                      <a:gd name="connsiteY9" fmla="*/ 1015663 h 1015663"/>
                      <a:gd name="connsiteX10" fmla="*/ 2212791 w 3369733"/>
                      <a:gd name="connsiteY10" fmla="*/ 1015663 h 1015663"/>
                      <a:gd name="connsiteX11" fmla="*/ 1684867 w 3369733"/>
                      <a:gd name="connsiteY11" fmla="*/ 1015663 h 1015663"/>
                      <a:gd name="connsiteX12" fmla="*/ 1224336 w 3369733"/>
                      <a:gd name="connsiteY12" fmla="*/ 1015663 h 1015663"/>
                      <a:gd name="connsiteX13" fmla="*/ 696411 w 3369733"/>
                      <a:gd name="connsiteY13" fmla="*/ 1015663 h 1015663"/>
                      <a:gd name="connsiteX14" fmla="*/ 0 w 3369733"/>
                      <a:gd name="connsiteY14" fmla="*/ 1015663 h 1015663"/>
                      <a:gd name="connsiteX15" fmla="*/ 0 w 3369733"/>
                      <a:gd name="connsiteY15" fmla="*/ 538301 h 1015663"/>
                      <a:gd name="connsiteX16" fmla="*/ 0 w 3369733"/>
                      <a:gd name="connsiteY16" fmla="*/ 0 h 10156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3369733" h="1015663" extrusionOk="0">
                        <a:moveTo>
                          <a:pt x="0" y="0"/>
                        </a:moveTo>
                        <a:cubicBezTo>
                          <a:pt x="164552" y="-44804"/>
                          <a:pt x="294648" y="12172"/>
                          <a:pt x="561622" y="0"/>
                        </a:cubicBezTo>
                        <a:cubicBezTo>
                          <a:pt x="828596" y="-12172"/>
                          <a:pt x="796459" y="22562"/>
                          <a:pt x="1022152" y="0"/>
                        </a:cubicBezTo>
                        <a:cubicBezTo>
                          <a:pt x="1247845" y="-22562"/>
                          <a:pt x="1428093" y="14325"/>
                          <a:pt x="1583775" y="0"/>
                        </a:cubicBezTo>
                        <a:cubicBezTo>
                          <a:pt x="1739457" y="-14325"/>
                          <a:pt x="1867017" y="16978"/>
                          <a:pt x="2078002" y="0"/>
                        </a:cubicBezTo>
                        <a:cubicBezTo>
                          <a:pt x="2288987" y="-16978"/>
                          <a:pt x="2441631" y="28351"/>
                          <a:pt x="2639624" y="0"/>
                        </a:cubicBezTo>
                        <a:cubicBezTo>
                          <a:pt x="2837617" y="-28351"/>
                          <a:pt x="3082248" y="34308"/>
                          <a:pt x="3369733" y="0"/>
                        </a:cubicBezTo>
                        <a:cubicBezTo>
                          <a:pt x="3386414" y="106996"/>
                          <a:pt x="3355214" y="394774"/>
                          <a:pt x="3369733" y="507832"/>
                        </a:cubicBezTo>
                        <a:cubicBezTo>
                          <a:pt x="3384252" y="620890"/>
                          <a:pt x="3309495" y="788946"/>
                          <a:pt x="3369733" y="1015663"/>
                        </a:cubicBezTo>
                        <a:cubicBezTo>
                          <a:pt x="3231015" y="1032027"/>
                          <a:pt x="2890320" y="982921"/>
                          <a:pt x="2740716" y="1015663"/>
                        </a:cubicBezTo>
                        <a:cubicBezTo>
                          <a:pt x="2591112" y="1048405"/>
                          <a:pt x="2358329" y="982305"/>
                          <a:pt x="2212791" y="1015663"/>
                        </a:cubicBezTo>
                        <a:cubicBezTo>
                          <a:pt x="2067253" y="1049021"/>
                          <a:pt x="1919629" y="989593"/>
                          <a:pt x="1684867" y="1015663"/>
                        </a:cubicBezTo>
                        <a:cubicBezTo>
                          <a:pt x="1450105" y="1041733"/>
                          <a:pt x="1336261" y="963913"/>
                          <a:pt x="1224336" y="1015663"/>
                        </a:cubicBezTo>
                        <a:cubicBezTo>
                          <a:pt x="1112411" y="1067413"/>
                          <a:pt x="955841" y="976806"/>
                          <a:pt x="696411" y="1015663"/>
                        </a:cubicBezTo>
                        <a:cubicBezTo>
                          <a:pt x="436982" y="1054520"/>
                          <a:pt x="168463" y="938960"/>
                          <a:pt x="0" y="1015663"/>
                        </a:cubicBezTo>
                        <a:cubicBezTo>
                          <a:pt x="-19474" y="886336"/>
                          <a:pt x="28979" y="687917"/>
                          <a:pt x="0" y="538301"/>
                        </a:cubicBezTo>
                        <a:cubicBezTo>
                          <a:pt x="-28979" y="388685"/>
                          <a:pt x="53373" y="16175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lIns="80682" tIns="40341" rIns="80682" bIns="40341" rtlCol="0" anchor="t">
            <a:spAutoFit/>
          </a:bodyPr>
          <a:lstStyle/>
          <a:p>
            <a:pPr algn="ctr"/>
            <a:r>
              <a:rPr lang="en-US" sz="1765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STARBUCKS"/>
                <a:ea typeface="HELLOSTARBUCKS" panose="02000603000000000000" pitchFamily="2" charset="0"/>
              </a:rPr>
              <a:t>Reminders </a:t>
            </a:r>
            <a:endParaRPr lang="en-US" sz="1324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  <a:ea typeface="HELLODOODLEPRINT" panose="02000603000000000000" pitchFamily="2" charset="0"/>
            </a:endParaRPr>
          </a:p>
          <a:p>
            <a:pPr marL="252146" indent="-252146">
              <a:buFont typeface="Arial" panose="020B0604020202020204" pitchFamily="34" charset="0"/>
              <a:buChar char="•"/>
            </a:pPr>
            <a:r>
              <a:rPr lang="en-US" sz="1400" b="1" dirty="0">
                <a:latin typeface="Century Gothic"/>
                <a:ea typeface="HELLOBASIC" panose="02000603000000000000" pitchFamily="2" charset="0"/>
              </a:rPr>
              <a:t>Check binder daily and sign behavior chart. </a:t>
            </a:r>
          </a:p>
          <a:p>
            <a:endParaRPr lang="en-US" sz="1400" b="1" dirty="0">
              <a:latin typeface="Century Gothic" panose="020B0502020202020204" pitchFamily="34" charset="0"/>
              <a:ea typeface="HELLOBASIC" panose="02000603000000000000" pitchFamily="2" charset="0"/>
            </a:endParaRPr>
          </a:p>
          <a:p>
            <a:pPr marL="252146" indent="-252146">
              <a:buFont typeface="Arial" panose="020B0604020202020204" pitchFamily="34" charset="0"/>
              <a:buChar char="•"/>
            </a:pPr>
            <a:r>
              <a:rPr lang="en-US" sz="1400" b="1" dirty="0">
                <a:latin typeface="Century Gothic"/>
                <a:ea typeface="HELLOBASIC" panose="02000603000000000000" pitchFamily="2" charset="0"/>
              </a:rPr>
              <a:t>Send a snack and a water bottle daily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A2EC9BA-965D-E4D4-5F6B-7A0278D347FC}"/>
              </a:ext>
            </a:extLst>
          </p:cNvPr>
          <p:cNvSpPr txBox="1"/>
          <p:nvPr/>
        </p:nvSpPr>
        <p:spPr>
          <a:xfrm>
            <a:off x="139573" y="5741197"/>
            <a:ext cx="2827838" cy="121757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241321503">
                  <a:custGeom>
                    <a:avLst/>
                    <a:gdLst>
                      <a:gd name="connsiteX0" fmla="*/ 0 w 3369733"/>
                      <a:gd name="connsiteY0" fmla="*/ 0 h 1015663"/>
                      <a:gd name="connsiteX1" fmla="*/ 561622 w 3369733"/>
                      <a:gd name="connsiteY1" fmla="*/ 0 h 1015663"/>
                      <a:gd name="connsiteX2" fmla="*/ 1022152 w 3369733"/>
                      <a:gd name="connsiteY2" fmla="*/ 0 h 1015663"/>
                      <a:gd name="connsiteX3" fmla="*/ 1583775 w 3369733"/>
                      <a:gd name="connsiteY3" fmla="*/ 0 h 1015663"/>
                      <a:gd name="connsiteX4" fmla="*/ 2078002 w 3369733"/>
                      <a:gd name="connsiteY4" fmla="*/ 0 h 1015663"/>
                      <a:gd name="connsiteX5" fmla="*/ 2639624 w 3369733"/>
                      <a:gd name="connsiteY5" fmla="*/ 0 h 1015663"/>
                      <a:gd name="connsiteX6" fmla="*/ 3369733 w 3369733"/>
                      <a:gd name="connsiteY6" fmla="*/ 0 h 1015663"/>
                      <a:gd name="connsiteX7" fmla="*/ 3369733 w 3369733"/>
                      <a:gd name="connsiteY7" fmla="*/ 507832 h 1015663"/>
                      <a:gd name="connsiteX8" fmla="*/ 3369733 w 3369733"/>
                      <a:gd name="connsiteY8" fmla="*/ 1015663 h 1015663"/>
                      <a:gd name="connsiteX9" fmla="*/ 2740716 w 3369733"/>
                      <a:gd name="connsiteY9" fmla="*/ 1015663 h 1015663"/>
                      <a:gd name="connsiteX10" fmla="*/ 2212791 w 3369733"/>
                      <a:gd name="connsiteY10" fmla="*/ 1015663 h 1015663"/>
                      <a:gd name="connsiteX11" fmla="*/ 1684867 w 3369733"/>
                      <a:gd name="connsiteY11" fmla="*/ 1015663 h 1015663"/>
                      <a:gd name="connsiteX12" fmla="*/ 1224336 w 3369733"/>
                      <a:gd name="connsiteY12" fmla="*/ 1015663 h 1015663"/>
                      <a:gd name="connsiteX13" fmla="*/ 696411 w 3369733"/>
                      <a:gd name="connsiteY13" fmla="*/ 1015663 h 1015663"/>
                      <a:gd name="connsiteX14" fmla="*/ 0 w 3369733"/>
                      <a:gd name="connsiteY14" fmla="*/ 1015663 h 1015663"/>
                      <a:gd name="connsiteX15" fmla="*/ 0 w 3369733"/>
                      <a:gd name="connsiteY15" fmla="*/ 538301 h 1015663"/>
                      <a:gd name="connsiteX16" fmla="*/ 0 w 3369733"/>
                      <a:gd name="connsiteY16" fmla="*/ 0 h 101566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3369733" h="1015663" extrusionOk="0">
                        <a:moveTo>
                          <a:pt x="0" y="0"/>
                        </a:moveTo>
                        <a:cubicBezTo>
                          <a:pt x="164552" y="-44804"/>
                          <a:pt x="294648" y="12172"/>
                          <a:pt x="561622" y="0"/>
                        </a:cubicBezTo>
                        <a:cubicBezTo>
                          <a:pt x="828596" y="-12172"/>
                          <a:pt x="796459" y="22562"/>
                          <a:pt x="1022152" y="0"/>
                        </a:cubicBezTo>
                        <a:cubicBezTo>
                          <a:pt x="1247845" y="-22562"/>
                          <a:pt x="1428093" y="14325"/>
                          <a:pt x="1583775" y="0"/>
                        </a:cubicBezTo>
                        <a:cubicBezTo>
                          <a:pt x="1739457" y="-14325"/>
                          <a:pt x="1867017" y="16978"/>
                          <a:pt x="2078002" y="0"/>
                        </a:cubicBezTo>
                        <a:cubicBezTo>
                          <a:pt x="2288987" y="-16978"/>
                          <a:pt x="2441631" y="28351"/>
                          <a:pt x="2639624" y="0"/>
                        </a:cubicBezTo>
                        <a:cubicBezTo>
                          <a:pt x="2837617" y="-28351"/>
                          <a:pt x="3082248" y="34308"/>
                          <a:pt x="3369733" y="0"/>
                        </a:cubicBezTo>
                        <a:cubicBezTo>
                          <a:pt x="3386414" y="106996"/>
                          <a:pt x="3355214" y="394774"/>
                          <a:pt x="3369733" y="507832"/>
                        </a:cubicBezTo>
                        <a:cubicBezTo>
                          <a:pt x="3384252" y="620890"/>
                          <a:pt x="3309495" y="788946"/>
                          <a:pt x="3369733" y="1015663"/>
                        </a:cubicBezTo>
                        <a:cubicBezTo>
                          <a:pt x="3231015" y="1032027"/>
                          <a:pt x="2890320" y="982921"/>
                          <a:pt x="2740716" y="1015663"/>
                        </a:cubicBezTo>
                        <a:cubicBezTo>
                          <a:pt x="2591112" y="1048405"/>
                          <a:pt x="2358329" y="982305"/>
                          <a:pt x="2212791" y="1015663"/>
                        </a:cubicBezTo>
                        <a:cubicBezTo>
                          <a:pt x="2067253" y="1049021"/>
                          <a:pt x="1919629" y="989593"/>
                          <a:pt x="1684867" y="1015663"/>
                        </a:cubicBezTo>
                        <a:cubicBezTo>
                          <a:pt x="1450105" y="1041733"/>
                          <a:pt x="1336261" y="963913"/>
                          <a:pt x="1224336" y="1015663"/>
                        </a:cubicBezTo>
                        <a:cubicBezTo>
                          <a:pt x="1112411" y="1067413"/>
                          <a:pt x="955841" y="976806"/>
                          <a:pt x="696411" y="1015663"/>
                        </a:cubicBezTo>
                        <a:cubicBezTo>
                          <a:pt x="436982" y="1054520"/>
                          <a:pt x="168463" y="938960"/>
                          <a:pt x="0" y="1015663"/>
                        </a:cubicBezTo>
                        <a:cubicBezTo>
                          <a:pt x="-19474" y="886336"/>
                          <a:pt x="28979" y="687917"/>
                          <a:pt x="0" y="538301"/>
                        </a:cubicBezTo>
                        <a:cubicBezTo>
                          <a:pt x="-28979" y="388685"/>
                          <a:pt x="53373" y="16175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75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STARBUCKS"/>
                <a:ea typeface="HELLOSTARBUCKS" panose="02000603000000000000" pitchFamily="2" charset="0"/>
              </a:rPr>
              <a:t>Student of the Week</a:t>
            </a:r>
          </a:p>
          <a:p>
            <a:pPr algn="ctr"/>
            <a:endParaRPr lang="en-US" sz="1750" u="sng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HELLOSTARBUCKS"/>
              <a:ea typeface="HELLOBASIC" panose="02000603000000000000" pitchFamily="2" charset="0"/>
            </a:endParaRPr>
          </a:p>
          <a:p>
            <a:r>
              <a:rPr lang="en-US" sz="1400" dirty="0">
                <a:latin typeface="Century Gothic"/>
                <a:ea typeface="HELLOBASIC" panose="02000603000000000000" pitchFamily="2" charset="0"/>
              </a:rPr>
              <a:t>                </a:t>
            </a:r>
            <a:r>
              <a:rPr lang="en-US" sz="2400" dirty="0">
                <a:latin typeface="Century Gothic"/>
                <a:ea typeface="HELLOBASIC" panose="02000603000000000000" pitchFamily="2" charset="0"/>
              </a:rPr>
              <a:t> </a:t>
            </a:r>
            <a:endParaRPr lang="en-US" sz="2400" dirty="0">
              <a:latin typeface="Century Gothic" panose="020B0502020202020204" pitchFamily="34" charset="0"/>
              <a:ea typeface="HELLOBASIC" panose="02000603000000000000" pitchFamily="2" charset="0"/>
            </a:endParaRPr>
          </a:p>
          <a:p>
            <a:endParaRPr lang="en-US" sz="1412" dirty="0">
              <a:latin typeface="Century Gothic" panose="020B0502020202020204" pitchFamily="34" charset="0"/>
              <a:ea typeface="HELLOBASIC" panose="02000603000000000000" pitchFamily="2" charset="0"/>
            </a:endParaRPr>
          </a:p>
        </p:txBody>
      </p:sp>
      <p:pic>
        <p:nvPicPr>
          <p:cNvPr id="13" name="Graphic 12" descr="Tiger">
            <a:extLst>
              <a:ext uri="{FF2B5EF4-FFF2-40B4-BE49-F238E27FC236}">
                <a16:creationId xmlns:a16="http://schemas.microsoft.com/office/drawing/2014/main" id="{6948FE60-F763-D764-3ADF-A4DCA4D3D15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751256" y="434066"/>
            <a:ext cx="806824" cy="77393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EF41FE0-F3F5-660C-D237-8ECB1970D027}"/>
              </a:ext>
            </a:extLst>
          </p:cNvPr>
          <p:cNvSpPr txBox="1"/>
          <p:nvPr/>
        </p:nvSpPr>
        <p:spPr>
          <a:xfrm>
            <a:off x="3155932" y="4972499"/>
            <a:ext cx="1393736" cy="2987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0682" tIns="40341" rIns="80682" bIns="40341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sz="1412"/>
          </a:p>
        </p:txBody>
      </p:sp>
      <p:pic>
        <p:nvPicPr>
          <p:cNvPr id="3" name="Picture 3" descr="Qr code&#10;&#10;Description automatically generated">
            <a:extLst>
              <a:ext uri="{FF2B5EF4-FFF2-40B4-BE49-F238E27FC236}">
                <a16:creationId xmlns:a16="http://schemas.microsoft.com/office/drawing/2014/main" id="{15013792-8FBA-21AD-7BCF-68FF36DB8E9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972727" y="5382490"/>
            <a:ext cx="1684504" cy="173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520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"/>
          <p:cNvSpPr txBox="1">
            <a:spLocks noGrp="1"/>
          </p:cNvSpPr>
          <p:nvPr>
            <p:ph type="ctrTitle"/>
          </p:nvPr>
        </p:nvSpPr>
        <p:spPr>
          <a:xfrm>
            <a:off x="1123062" y="696577"/>
            <a:ext cx="3358978" cy="56779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78296" tIns="78296" rIns="78296" bIns="78296" rtlCol="0" anchor="b" anchorCtr="0">
            <a:noAutofit/>
          </a:bodyPr>
          <a:lstStyle/>
          <a:p>
            <a:pPr>
              <a:spcBef>
                <a:spcPts val="1028"/>
              </a:spcBef>
              <a:buSzPts val="1100"/>
            </a:pPr>
            <a:r>
              <a:rPr lang="en" sz="2718" dirty="0">
                <a:latin typeface="Oswald"/>
                <a:ea typeface="HELLOALI" panose="02000603000000000000" pitchFamily="2" charset="0"/>
                <a:cs typeface="Oswald"/>
                <a:sym typeface="Oswald"/>
              </a:rPr>
              <a:t>HMH Module 9 Week 1: </a:t>
            </a:r>
            <a:br>
              <a:rPr lang="en" sz="2330" dirty="0">
                <a:latin typeface="Oswald"/>
                <a:ea typeface="HELLOALI" panose="02000603000000000000" pitchFamily="2" charset="0"/>
                <a:cs typeface="Oswald"/>
                <a:sym typeface="Oswald"/>
              </a:rPr>
            </a:br>
            <a:r>
              <a:rPr lang="en" sz="2330" dirty="0">
                <a:latin typeface="Oswald"/>
                <a:ea typeface="HELLOALI" panose="02000603000000000000" pitchFamily="2" charset="0"/>
                <a:cs typeface="Oswald"/>
                <a:sym typeface="Oswald"/>
              </a:rPr>
              <a:t>The Big Outdoors</a:t>
            </a:r>
            <a:endParaRPr sz="1941" dirty="0">
              <a:latin typeface="HELLOCHUNKY" panose="02000603000000000000" pitchFamily="2" charset="0"/>
              <a:ea typeface="HELLOCHUNKY" panose="02000603000000000000" pitchFamily="2" charset="0"/>
              <a:cs typeface="Oswald"/>
              <a:sym typeface="Oswald"/>
            </a:endParaRPr>
          </a:p>
        </p:txBody>
      </p:sp>
      <p:graphicFrame>
        <p:nvGraphicFramePr>
          <p:cNvPr id="79" name="Google Shape;79;p2"/>
          <p:cNvGraphicFramePr/>
          <p:nvPr>
            <p:extLst>
              <p:ext uri="{D42A27DB-BD31-4B8C-83A1-F6EECF244321}">
                <p14:modId xmlns:p14="http://schemas.microsoft.com/office/powerpoint/2010/main" val="2664665497"/>
              </p:ext>
            </p:extLst>
          </p:nvPr>
        </p:nvGraphicFramePr>
        <p:xfrm>
          <a:off x="292901" y="2378112"/>
          <a:ext cx="1918511" cy="125353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61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74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41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300" b="1" u="none" strike="noStrike" cap="none">
                          <a:latin typeface="KG Second Chances Sketch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PHONICS </a:t>
                      </a:r>
                      <a:endParaRPr sz="1300" b="1" u="none" strike="noStrike" cap="none">
                        <a:latin typeface="KG Second Chances Sketch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78296" marR="78296" marT="78296" marB="78296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881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2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West Virginia Phonics: </a:t>
                      </a:r>
                      <a:r>
                        <a:rPr lang="en" sz="1200" b="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r-controlled vowels or-ore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" sz="1200" b="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2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Heggerty: </a:t>
                      </a:r>
                      <a:r>
                        <a:rPr lang="en" sz="1200" b="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 25</a:t>
                      </a:r>
                    </a:p>
                  </a:txBody>
                  <a:tcPr marL="78296" marR="78296" marT="78296" marB="78296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80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0" name="Google Shape;80;p2"/>
          <p:cNvGraphicFramePr/>
          <p:nvPr>
            <p:extLst>
              <p:ext uri="{D42A27DB-BD31-4B8C-83A1-F6EECF244321}">
                <p14:modId xmlns:p14="http://schemas.microsoft.com/office/powerpoint/2010/main" val="1440361629"/>
              </p:ext>
            </p:extLst>
          </p:nvPr>
        </p:nvGraphicFramePr>
        <p:xfrm>
          <a:off x="292890" y="1428560"/>
          <a:ext cx="6272220" cy="77381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369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2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367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300" b="1" u="none" strike="noStrike" cap="none">
                          <a:latin typeface="KG Second Chances Sketch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300" b="1" u="none" strike="noStrike" cap="none">
                        <a:latin typeface="KG Second Chances Sketch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78296" marR="78296" marT="78296" marB="78296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KG Something to Believe In" panose="02000000000000000000" pitchFamily="2" charset="77"/>
                          <a:ea typeface="HELLOKINDERGARTEN" panose="02000603000000000000" pitchFamily="2" charset="0"/>
                          <a:cs typeface="Comfortaa"/>
                          <a:sym typeface="Comfortaa"/>
                        </a:rPr>
                        <a:t>What do plants need to live and grow?</a:t>
                      </a:r>
                      <a:endParaRPr sz="1600" u="none" strike="noStrike" cap="none" dirty="0">
                        <a:latin typeface="KG Something to Believe In" panose="02000000000000000000" pitchFamily="2" charset="77"/>
                        <a:ea typeface="HELLOKINDERGARTEN" panose="02000603000000000000" pitchFamily="2" charset="0"/>
                        <a:cs typeface="Comfortaa"/>
                        <a:sym typeface="Comfortaa"/>
                      </a:endParaRPr>
                    </a:p>
                  </a:txBody>
                  <a:tcPr marL="78296" marR="78296" marT="78296" marB="78296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37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37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3514520606"/>
              </p:ext>
            </p:extLst>
          </p:nvPr>
        </p:nvGraphicFramePr>
        <p:xfrm>
          <a:off x="273772" y="3818715"/>
          <a:ext cx="1918511" cy="1523421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918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829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300" b="1" u="none" strike="noStrike" cap="none">
                          <a:latin typeface="KG Second Chances Sketch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SIGHT WORDS </a:t>
                      </a:r>
                      <a:endParaRPr sz="1300" b="1" u="none" strike="noStrike" cap="none">
                        <a:latin typeface="KG Second Chances Sketch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78296" marR="78296" marT="78296" marB="78296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512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soon, good, too, want, new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sz="13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sz="1300" b="0" i="0" u="sng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296" marR="78296" marT="78296" marB="78296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557263661"/>
              </p:ext>
            </p:extLst>
          </p:nvPr>
        </p:nvGraphicFramePr>
        <p:xfrm>
          <a:off x="2289857" y="3517683"/>
          <a:ext cx="4233557" cy="1474637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233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41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300" b="1" u="none" strike="noStrike" cap="none">
                          <a:latin typeface="KG Second Chances Sketch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  <a:endParaRPr sz="1300" b="1" u="none" strike="noStrike" cap="none">
                        <a:latin typeface="KG Second Chances Sketch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78296" marR="78296" marT="78296" marB="78296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654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00" b="1" u="none" strike="noStrike" cap="none" dirty="0">
                          <a:solidFill>
                            <a:schemeClr val="dk1"/>
                          </a:solidFill>
                          <a:latin typeface="KG Red Hands" panose="02000505000000020004" pitchFamily="2" charset="0"/>
                          <a:ea typeface="Comfortaa"/>
                          <a:cs typeface="Comfortaa"/>
                          <a:sym typeface="Comfortaa"/>
                        </a:rPr>
                        <a:t>BIG IDEA WORDS: </a:t>
                      </a:r>
                      <a:r>
                        <a:rPr lang="en" sz="1100" b="0" u="none" strike="noStrike" cap="none" dirty="0">
                          <a:solidFill>
                            <a:schemeClr val="dk1"/>
                          </a:solidFill>
                          <a:latin typeface="KG Red Hands" panose="02000505000000020004" pitchFamily="2" charset="0"/>
                          <a:ea typeface="Comfortaa"/>
                          <a:cs typeface="Comfortaa"/>
                          <a:sym typeface="Comfortaa"/>
                        </a:rPr>
                        <a:t>absorb, emerge, vegetation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100" b="0" u="none" strike="noStrike" cap="none" dirty="0">
                          <a:solidFill>
                            <a:schemeClr val="dk1"/>
                          </a:solidFill>
                          <a:latin typeface="KG Red Hands" panose="02000505000000020004" pitchFamily="2" charset="0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  <a:r>
                        <a:rPr lang="en" sz="1100" b="1" u="none" strike="noStrike" cap="none" dirty="0">
                          <a:solidFill>
                            <a:schemeClr val="dk1"/>
                          </a:solidFill>
                          <a:latin typeface="KG Red Hands" panose="02000505000000020004" pitchFamily="2" charset="0"/>
                          <a:ea typeface="Comfortaa"/>
                          <a:cs typeface="Comfortaa"/>
                          <a:sym typeface="Comfortaa"/>
                        </a:rPr>
                        <a:t>POWER WORDS: </a:t>
                      </a:r>
                      <a:r>
                        <a:rPr lang="en" sz="1100" b="0" u="none" strike="noStrike" cap="none" dirty="0">
                          <a:solidFill>
                            <a:schemeClr val="dk1"/>
                          </a:solidFill>
                          <a:latin typeface="KG Red Hands" panose="02000505000000020004" pitchFamily="2" charset="0"/>
                          <a:ea typeface="Comfortaa"/>
                          <a:cs typeface="Comfortaa"/>
                          <a:sym typeface="Comfortaa"/>
                        </a:rPr>
                        <a:t>bear, cradle, harvest, ingredients, nutrients, shade, soil, sow, sweet, terrific, wave, whispers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100" b="1" i="0" u="none" strike="noStrike" kern="1200" cap="none" dirty="0">
                          <a:solidFill>
                            <a:schemeClr val="dk1"/>
                          </a:solidFill>
                          <a:effectLst/>
                          <a:latin typeface="Comfortaa"/>
                          <a:ea typeface="+mn-ea"/>
                          <a:cs typeface="+mn-cs"/>
                          <a:sym typeface="Comfortaa"/>
                        </a:rPr>
                        <a:t>HIGH</a:t>
                      </a:r>
                      <a:r>
                        <a:rPr lang="en-US" sz="9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  <a:r>
                        <a:rPr lang="en-US" sz="11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FREQUENCY WORDS: </a:t>
                      </a:r>
                      <a:r>
                        <a:rPr lang="en-US" sz="1100" b="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almost, also, between, ever, food, really, sing, three</a:t>
                      </a:r>
                      <a:endParaRPr lang="en-US" sz="1100" b="1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78296" marR="78296" marT="78296" marB="78296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4230855674"/>
              </p:ext>
            </p:extLst>
          </p:nvPr>
        </p:nvGraphicFramePr>
        <p:xfrm>
          <a:off x="2296731" y="2378112"/>
          <a:ext cx="4233556" cy="119257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753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41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300" b="1" u="none" strike="noStrike" cap="none">
                          <a:latin typeface="KG Second Chances Sketch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300" b="1" u="none" strike="noStrike" cap="none">
                        <a:latin typeface="KG Second Chances Sketch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78296" marR="78296" marT="78296" marB="78296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739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sz="1100" u="none" strike="noStrike" cap="none" dirty="0">
                          <a:latin typeface="HELLOBASIC" panose="02000603000000000000" pitchFamily="2" charset="0"/>
                          <a:ea typeface="HELLOBASIC" panose="02000603000000000000" pitchFamily="2" charset="0"/>
                          <a:sym typeface="Comfortaa"/>
                        </a:rPr>
                        <a:t>Elements of Poetry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sz="1100" u="none" strike="noStrike" cap="none" dirty="0">
                          <a:latin typeface="HELLOBASIC" panose="02000603000000000000" pitchFamily="2" charset="0"/>
                          <a:ea typeface="HELLOBASIC" panose="02000603000000000000" pitchFamily="2" charset="0"/>
                          <a:sym typeface="Comfortaa"/>
                        </a:rPr>
                        <a:t>Evaluate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sz="1100" u="none" strike="noStrike" cap="none" dirty="0">
                          <a:latin typeface="HELLOBASIC" panose="02000603000000000000" pitchFamily="2" charset="0"/>
                          <a:ea typeface="HELLOBASIC" panose="02000603000000000000" pitchFamily="2" charset="0"/>
                          <a:sym typeface="Comfortaa"/>
                        </a:rPr>
                        <a:t>Text Organization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sz="1100" u="none" strike="noStrike" cap="none" dirty="0">
                          <a:latin typeface="HELLOBASIC" panose="02000603000000000000" pitchFamily="2" charset="0"/>
                          <a:ea typeface="HELLOBASIC" panose="02000603000000000000" pitchFamily="2" charset="0"/>
                          <a:sym typeface="Comfortaa"/>
                        </a:rPr>
                        <a:t>Media Literacy- Nonfiction  Forms</a:t>
                      </a:r>
                    </a:p>
                  </a:txBody>
                  <a:tcPr marL="78296" marR="78296" marT="78296" marB="78296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endParaRPr lang="en-US" sz="1100" u="none" strike="noStrike" cap="none" dirty="0">
                        <a:latin typeface="HELLOBASIC" panose="02000603000000000000" pitchFamily="2" charset="0"/>
                        <a:ea typeface="HELLOBASIC" panose="02000603000000000000" pitchFamily="2" charset="0"/>
                        <a:sym typeface="Comfortaa"/>
                      </a:endParaRPr>
                    </a:p>
                  </a:txBody>
                  <a:tcPr marL="78296" marR="78296" marT="78296" marB="78296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7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7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5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2870645359"/>
              </p:ext>
            </p:extLst>
          </p:nvPr>
        </p:nvGraphicFramePr>
        <p:xfrm>
          <a:off x="265512" y="5436757"/>
          <a:ext cx="1918511" cy="10096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88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41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300" b="1" u="none" strike="noStrike" cap="none">
                          <a:latin typeface="KG Second Chances Sketch" panose="02000000000000000000" pitchFamily="2" charset="77"/>
                          <a:ea typeface="HELLOETCHASKETCH" panose="02000603000000000000" pitchFamily="2" charset="0"/>
                          <a:cs typeface="Comfortaa"/>
                          <a:sym typeface="Comfortaa"/>
                        </a:rPr>
                        <a:t>FLUENCY</a:t>
                      </a:r>
                      <a:endParaRPr sz="1300" b="1" u="none" strike="noStrike" cap="none">
                        <a:latin typeface="KG Second Chances Sketch" panose="02000000000000000000" pitchFamily="2" charset="77"/>
                        <a:ea typeface="HELLOETCHASKETCH" panose="02000603000000000000" pitchFamily="2" charset="0"/>
                        <a:cs typeface="Comfortaa"/>
                        <a:sym typeface="Comfortaa"/>
                      </a:endParaRPr>
                    </a:p>
                  </a:txBody>
                  <a:tcPr marL="78296" marR="78296" marT="78296" marB="78296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1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HELLOBASIC" panose="02000603000000000000" pitchFamily="2" charset="0"/>
                          <a:ea typeface="HELLOBASIC" panose="02000603000000000000" pitchFamily="2" charset="0"/>
                          <a:cs typeface="Comfortaa"/>
                          <a:sym typeface="Comfortaa"/>
                        </a:rPr>
                        <a:t>Accuracy and Self-Correction</a:t>
                      </a:r>
                      <a:endParaRPr sz="1600" u="none" strike="noStrike" cap="none" dirty="0">
                        <a:latin typeface="HELLOBASIC" panose="02000603000000000000" pitchFamily="2" charset="0"/>
                        <a:ea typeface="HELLOBASIC" panose="02000603000000000000" pitchFamily="2" charset="0"/>
                        <a:cs typeface="Comfortaa"/>
                        <a:sym typeface="Comfortaa"/>
                      </a:endParaRPr>
                    </a:p>
                  </a:txBody>
                  <a:tcPr marL="78296" marR="78296" marT="78296" marB="78296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80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596240693"/>
              </p:ext>
            </p:extLst>
          </p:nvPr>
        </p:nvGraphicFramePr>
        <p:xfrm>
          <a:off x="251825" y="6390812"/>
          <a:ext cx="1918511" cy="77368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88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41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300" b="1" u="none" strike="noStrike" cap="none">
                          <a:latin typeface="KG Second Chances Sketch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300" b="1" u="none" strike="noStrike" cap="none">
                        <a:latin typeface="KG Second Chances Sketch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78296" marR="78296" marT="78296" marB="78296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1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HELLOBASIC" panose="02000603000000000000" pitchFamily="2" charset="0"/>
                          <a:ea typeface="HELLOBASIC" panose="02000603000000000000" pitchFamily="2" charset="0"/>
                          <a:cs typeface="Comfortaa"/>
                          <a:sym typeface="Comfortaa"/>
                        </a:rPr>
                        <a:t>Descriptive Essay</a:t>
                      </a:r>
                      <a:endParaRPr sz="1600" u="none" strike="noStrike" cap="none" dirty="0">
                        <a:latin typeface="HELLOBASIC" panose="02000603000000000000" pitchFamily="2" charset="0"/>
                        <a:ea typeface="HELLOBASIC" panose="02000603000000000000" pitchFamily="2" charset="0"/>
                        <a:cs typeface="Comfortaa"/>
                        <a:sym typeface="Comfortaa"/>
                      </a:endParaRPr>
                    </a:p>
                  </a:txBody>
                  <a:tcPr marL="78296" marR="78296" marT="78296" marB="78296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489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3402327398"/>
              </p:ext>
            </p:extLst>
          </p:nvPr>
        </p:nvGraphicFramePr>
        <p:xfrm>
          <a:off x="265512" y="7394677"/>
          <a:ext cx="1918511" cy="1003501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88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41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300" b="1" u="none" strike="noStrike" cap="none">
                          <a:latin typeface="KG Second Chances Sketch"/>
                          <a:ea typeface="Comfortaa"/>
                          <a:cs typeface="Comfortaa"/>
                          <a:sym typeface="Comfortaa"/>
                        </a:rPr>
                        <a:t>GRAMMAR</a:t>
                      </a:r>
                      <a:endParaRPr sz="1300" b="1" u="none" strike="noStrike" cap="none">
                        <a:latin typeface="KG Second Chances Sketch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78296" marR="78296" marT="78296" marB="78296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781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HELLOBASIC" panose="02000603000000000000" pitchFamily="2" charset="0"/>
                          <a:ea typeface="HELLOBASIC" panose="02000603000000000000" pitchFamily="2" charset="0"/>
                          <a:cs typeface="Comfortaa"/>
                          <a:sym typeface="Comfortaa"/>
                        </a:rPr>
                        <a:t> Exclamations</a:t>
                      </a:r>
                      <a:endParaRPr lang="en-US" sz="1600" u="none" strike="noStrike" cap="none" dirty="0">
                        <a:latin typeface="HELLOBASIC"/>
                        <a:ea typeface="HELLOBASIC" panose="02000603000000000000" pitchFamily="2" charset="0"/>
                        <a:cs typeface="Comfortaa"/>
                      </a:endParaRPr>
                    </a:p>
                  </a:txBody>
                  <a:tcPr marL="78296" marR="78296" marT="78296" marB="78296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3972583628"/>
              </p:ext>
            </p:extLst>
          </p:nvPr>
        </p:nvGraphicFramePr>
        <p:xfrm>
          <a:off x="2287218" y="4992320"/>
          <a:ext cx="4233557" cy="172980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511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5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6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4494"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300" b="1" u="none" strike="noStrike" cap="none" dirty="0">
                          <a:latin typeface="KG Second Chances Sketch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300" b="1" u="none" strike="noStrike" cap="none" dirty="0">
                        <a:latin typeface="KG Second Chances Sketch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78296" marR="78296" marT="78296" marB="78296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277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AutoNum type="arabicPeriod"/>
                      </a:pPr>
                      <a:r>
                        <a:rPr lang="en-US" sz="13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moon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AutoNum type="arabicPeriod"/>
                      </a:pPr>
                      <a:r>
                        <a:rPr lang="en-US" sz="13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look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AutoNum type="arabicPeriod"/>
                      </a:pPr>
                      <a:r>
                        <a:rPr lang="en-US" sz="13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book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AutoNum type="arabicPeriod"/>
                      </a:pPr>
                      <a:r>
                        <a:rPr lang="en-US" sz="13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scoop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AutoNum type="arabicPeriod"/>
                      </a:pPr>
                      <a:endParaRPr lang="en-US" sz="13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78296" marR="78296" marT="78296" marB="78296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AutoNum type="arabicPeriod" startAt="5"/>
                      </a:pPr>
                      <a:r>
                        <a:rPr lang="en-US" sz="13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shoot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AutoNum type="arabicPeriod" startAt="5"/>
                      </a:pPr>
                      <a:r>
                        <a:rPr lang="en-US" sz="13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tooth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AutoNum type="arabicPeriod" startAt="5"/>
                      </a:pPr>
                      <a:r>
                        <a:rPr lang="en-US" sz="13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broom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AutoNum type="arabicPeriod" startAt="5"/>
                      </a:pPr>
                      <a:r>
                        <a:rPr lang="en-US" sz="13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spoon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AutoNum type="arabicPeriod" startAt="5"/>
                      </a:pPr>
                      <a:endParaRPr lang="en-US" sz="13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AutoNum type="arabicPeriod" startAt="5"/>
                      </a:pPr>
                      <a:endParaRPr lang="en-US" sz="13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78296" marR="78296" marT="78296" marB="78296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AutoNum type="arabicPeriod" startAt="9"/>
                      </a:pPr>
                      <a:r>
                        <a:rPr lang="en-US" sz="13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stoop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AutoNum type="arabicPeriod" startAt="9"/>
                      </a:pPr>
                      <a:r>
                        <a:rPr lang="en-US" sz="130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room</a:t>
                      </a:r>
                    </a:p>
                  </a:txBody>
                  <a:tcPr marL="78296" marR="78296" marT="78296" marB="78296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9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9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90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/>
        </p:nvGraphicFramePr>
        <p:xfrm>
          <a:off x="2287218" y="6616977"/>
          <a:ext cx="4233557" cy="36541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003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0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41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300" b="1" u="none" strike="noStrike" cap="none" dirty="0">
                          <a:latin typeface="KG Second Chances Sketch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STORIES </a:t>
                      </a:r>
                      <a:endParaRPr sz="1300" b="1" u="none" strike="noStrike" cap="none" dirty="0">
                        <a:latin typeface="KG Second Chances Sketch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78296" marR="78296" marT="78296" marB="78296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A7C49783-6479-C542-805A-FE21A55FF9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99341">
            <a:off x="102714" y="570258"/>
            <a:ext cx="1630702" cy="70938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49444A5-7D9F-4E40-8C57-BCEF99D5BC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295" y="117338"/>
            <a:ext cx="2693121" cy="183816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4CC0840-A44F-FA49-BFF9-16A1D343ED57}"/>
              </a:ext>
            </a:extLst>
          </p:cNvPr>
          <p:cNvSpPr/>
          <p:nvPr/>
        </p:nvSpPr>
        <p:spPr>
          <a:xfrm>
            <a:off x="3910782" y="532388"/>
            <a:ext cx="3328147" cy="8690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SzPts val="1400"/>
            </a:pPr>
            <a:r>
              <a:rPr lang="en-US" sz="1747" b="1" dirty="0">
                <a:latin typeface="KG Lego House" panose="02000503000000020004" pitchFamily="2" charset="77"/>
                <a:ea typeface="HELLOCHUNKY" panose="02000603000000000000" pitchFamily="2" charset="0"/>
              </a:rPr>
              <a:t>LEARNING</a:t>
            </a:r>
          </a:p>
          <a:p>
            <a:pPr algn="ctr">
              <a:buSzPts val="1400"/>
            </a:pPr>
            <a:r>
              <a:rPr lang="en-US" sz="1747" b="1" dirty="0">
                <a:latin typeface="KG Lego House" panose="02000503000000020004" pitchFamily="2" charset="77"/>
                <a:ea typeface="HELLOCHUNKY" panose="02000603000000000000" pitchFamily="2" charset="0"/>
              </a:rPr>
              <a:t> MINDSET</a:t>
            </a:r>
            <a:r>
              <a:rPr lang="en-US" sz="1553" b="1" dirty="0">
                <a:latin typeface="KG Lego House" panose="02000503000000020004" pitchFamily="2" charset="77"/>
                <a:ea typeface="HELLOCHUNKY" panose="02000603000000000000" pitchFamily="2" charset="0"/>
              </a:rPr>
              <a:t>: </a:t>
            </a:r>
          </a:p>
          <a:p>
            <a:pPr algn="ctr">
              <a:buSzPts val="1400"/>
            </a:pPr>
            <a:r>
              <a:rPr lang="en-US" sz="1553" b="1" dirty="0">
                <a:latin typeface="KG Lego House" panose="02000503000000020004" pitchFamily="2" charset="77"/>
                <a:ea typeface="HELLOCHUNKY" panose="02000603000000000000" pitchFamily="2" charset="0"/>
              </a:rPr>
              <a:t>Setting Goals</a:t>
            </a:r>
          </a:p>
        </p:txBody>
      </p:sp>
      <p:sp>
        <p:nvSpPr>
          <p:cNvPr id="2" name="AutoShape 2" descr="This image in the Teacher's Guide also appears in another component in IntoReading where it is described in detail.">
            <a:extLst>
              <a:ext uri="{FF2B5EF4-FFF2-40B4-BE49-F238E27FC236}">
                <a16:creationId xmlns:a16="http://schemas.microsoft.com/office/drawing/2014/main" id="{55C8D472-E5FC-006C-864E-8DE90DC03E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50409" y="4440641"/>
            <a:ext cx="295835" cy="29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8751" tIns="44375" rIns="88751" bIns="44375" numCol="1" anchor="t" anchorCtr="0" compatLnSpc="1">
            <a:prstTxWarp prst="textNoShape">
              <a:avLst/>
            </a:prstTxWarp>
          </a:bodyPr>
          <a:lstStyle/>
          <a:p>
            <a:endParaRPr lang="en-US" sz="1747"/>
          </a:p>
        </p:txBody>
      </p:sp>
      <p:sp>
        <p:nvSpPr>
          <p:cNvPr id="3" name="AutoShape 2" descr="This image in the Teacher's Guide also appears in another component in IntoReading where it is described in detail.">
            <a:extLst>
              <a:ext uri="{FF2B5EF4-FFF2-40B4-BE49-F238E27FC236}">
                <a16:creationId xmlns:a16="http://schemas.microsoft.com/office/drawing/2014/main" id="{E6350C6F-A49B-B71D-16FA-DEB916B7866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94530" y="4437530"/>
            <a:ext cx="268941" cy="268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0682" tIns="40341" rIns="80682" bIns="40341" numCol="1" anchor="t" anchorCtr="0" compatLnSpc="1">
            <a:prstTxWarp prst="textNoShape">
              <a:avLst/>
            </a:prstTxWarp>
          </a:bodyPr>
          <a:lstStyle/>
          <a:p>
            <a:endParaRPr lang="en-US" sz="1412"/>
          </a:p>
        </p:txBody>
      </p:sp>
      <p:sp>
        <p:nvSpPr>
          <p:cNvPr id="5" name="AutoShape 2" descr="This image in the Teacher's Guide also appears in another component in IntoReading where it is described in detail.">
            <a:extLst>
              <a:ext uri="{FF2B5EF4-FFF2-40B4-BE49-F238E27FC236}">
                <a16:creationId xmlns:a16="http://schemas.microsoft.com/office/drawing/2014/main" id="{F38708BE-D98E-92BA-0454-8FE4489BEC4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76600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This image in the Teacher's Guide also appears in another component in IntoReading where it is described in detail.">
            <a:extLst>
              <a:ext uri="{FF2B5EF4-FFF2-40B4-BE49-F238E27FC236}">
                <a16:creationId xmlns:a16="http://schemas.microsoft.com/office/drawing/2014/main" id="{C1C918A5-345F-B6CE-1AD4-72980850B76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4572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1F88FDA-F3AB-0F39-85A1-68C08BAD55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 flipH="1" flipV="1">
            <a:off x="2305168" y="7083886"/>
            <a:ext cx="1276232" cy="131429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E7733BB-FDE2-6C9E-900F-E1F6FA90F05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46244" y="7083886"/>
            <a:ext cx="1123832" cy="136353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2537414-AFFE-96E1-97D0-FD0C85FE5D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87320" y="7066448"/>
            <a:ext cx="1418221" cy="135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330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016EAFA9450641AE3F8D145A085DBA" ma:contentTypeVersion="2" ma:contentTypeDescription="Create a new document." ma:contentTypeScope="" ma:versionID="446ac5e67db3304a5c09b295d7b48015">
  <xsd:schema xmlns:xsd="http://www.w3.org/2001/XMLSchema" xmlns:xs="http://www.w3.org/2001/XMLSchema" xmlns:p="http://schemas.microsoft.com/office/2006/metadata/properties" xmlns:ns2="3366ae46-4eac-4a4b-a687-fefc70968e4d" targetNamespace="http://schemas.microsoft.com/office/2006/metadata/properties" ma:root="true" ma:fieldsID="1c1574cea9c066d927c82da127ec23f3" ns2:_="">
    <xsd:import namespace="3366ae46-4eac-4a4b-a687-fefc70968e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66ae46-4eac-4a4b-a687-fefc70968e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0D1EB2-1A79-4729-A880-059A22BAC4E7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3366ae46-4eac-4a4b-a687-fefc70968e4d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51053B4-80AA-4963-A91A-F5BFFD33EA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F04EC8-E5DB-4100-B0B6-A97656767E04}">
  <ds:schemaRefs>
    <ds:schemaRef ds:uri="3366ae46-4eac-4a4b-a687-fefc70968e4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268</Words>
  <Application>Microsoft Macintosh PowerPoint</Application>
  <PresentationFormat>Letter Paper (8.5x11 in)</PresentationFormat>
  <Paragraphs>77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Comfortaa</vt:lpstr>
      <vt:lpstr>HELLOBASIC</vt:lpstr>
      <vt:lpstr>HELLOCHUNKY</vt:lpstr>
      <vt:lpstr>HELLODOODLEPRINT</vt:lpstr>
      <vt:lpstr>HELLOSTARBUCKS</vt:lpstr>
      <vt:lpstr>KG Lego House</vt:lpstr>
      <vt:lpstr>KG Red Hands</vt:lpstr>
      <vt:lpstr>KG Second Chances Sketch</vt:lpstr>
      <vt:lpstr>KG Something to Believe In</vt:lpstr>
      <vt:lpstr>Oswald</vt:lpstr>
      <vt:lpstr>Times New Roman</vt:lpstr>
      <vt:lpstr>Office Theme</vt:lpstr>
      <vt:lpstr>Office Theme</vt:lpstr>
      <vt:lpstr>PowerPoint Presentation</vt:lpstr>
      <vt:lpstr>HMH Module 9 Week 1:  The Big Outdoors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Papisan, Sarah</dc:creator>
  <cp:lastModifiedBy>Papisan, Sarah</cp:lastModifiedBy>
  <cp:revision>16</cp:revision>
  <dcterms:created xsi:type="dcterms:W3CDTF">2022-09-29T19:51:24Z</dcterms:created>
  <dcterms:modified xsi:type="dcterms:W3CDTF">2023-03-24T19:40:13Z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0x0101004D016EAFA9450641AE3F8D145A085DBA</vt:lpwstr>
  </property>
</Properties>
</file>